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0" r:id="rId3"/>
    <p:sldId id="260" r:id="rId4"/>
    <p:sldId id="279" r:id="rId5"/>
    <p:sldId id="261" r:id="rId6"/>
    <p:sldId id="273" r:id="rId7"/>
    <p:sldId id="274" r:id="rId8"/>
    <p:sldId id="270" r:id="rId9"/>
    <p:sldId id="271" r:id="rId10"/>
    <p:sldId id="284" r:id="rId11"/>
    <p:sldId id="286" r:id="rId12"/>
    <p:sldId id="287" r:id="rId13"/>
    <p:sldId id="288" r:id="rId14"/>
    <p:sldId id="282" r:id="rId15"/>
    <p:sldId id="276" r:id="rId16"/>
    <p:sldId id="283" r:id="rId17"/>
    <p:sldId id="277" r:id="rId18"/>
    <p:sldId id="268" r:id="rId19"/>
    <p:sldId id="269" r:id="rId20"/>
    <p:sldId id="257" r:id="rId2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einik, Kadri" initials="KK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68"/>
  </p:normalViewPr>
  <p:slideViewPr>
    <p:cSldViewPr>
      <p:cViewPr varScale="1">
        <p:scale>
          <a:sx n="59" d="100"/>
          <a:sy n="59" d="100"/>
        </p:scale>
        <p:origin x="-90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adrikoreinik:Dropbox:HU%20Collegium%20fellowship:Copy%20of%20Keelevalik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adrikoreinik:Dropbox:HU%20Collegium%20fellowship:Copy%20of%20Keelevalik%2020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adrikoreinik:Dropbox:HU%20Collegium%20fellowship:Copy%20of%20Keelevalik%20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adrikoreinik:Dropbox:HU%20Collegium%20fellowship:Copy%20of%20Keelevalik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Sheet1!$D$78</c:f>
              <c:strCache>
                <c:ptCount val="1"/>
                <c:pt idx="0">
                  <c:v>ainult V</c:v>
                </c:pt>
              </c:strCache>
            </c:strRef>
          </c:tx>
          <c:spPr>
            <a:solidFill>
              <a:srgbClr val="FF2F92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Sheet1!$D$79:$D$82</c:f>
              <c:numCache>
                <c:formatCode>General</c:formatCode>
                <c:ptCount val="4"/>
                <c:pt idx="0">
                  <c:v>220</c:v>
                </c:pt>
                <c:pt idx="1">
                  <c:v>145</c:v>
                </c:pt>
                <c:pt idx="2">
                  <c:v>92</c:v>
                </c:pt>
                <c:pt idx="3">
                  <c:v>96</c:v>
                </c:pt>
              </c:numCache>
            </c:numRef>
          </c:val>
        </c:ser>
        <c:ser>
          <c:idx val="1"/>
          <c:order val="1"/>
          <c:tx>
            <c:strRef>
              <c:f>Sheet1!$E$78</c:f>
              <c:strCache>
                <c:ptCount val="1"/>
                <c:pt idx="0">
                  <c:v>enamasti V</c:v>
                </c:pt>
              </c:strCache>
            </c:strRef>
          </c:tx>
          <c:spPr>
            <a:solidFill>
              <a:srgbClr val="FF85FF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Sheet1!$E$79:$E$82</c:f>
              <c:numCache>
                <c:formatCode>General</c:formatCode>
                <c:ptCount val="4"/>
                <c:pt idx="0">
                  <c:v>25</c:v>
                </c:pt>
                <c:pt idx="1">
                  <c:v>56</c:v>
                </c:pt>
                <c:pt idx="2">
                  <c:v>58</c:v>
                </c:pt>
                <c:pt idx="3">
                  <c:v>67</c:v>
                </c:pt>
              </c:numCache>
            </c:numRef>
          </c:val>
        </c:ser>
        <c:ser>
          <c:idx val="2"/>
          <c:order val="2"/>
          <c:tx>
            <c:strRef>
              <c:f>Sheet1!$F$78</c:f>
              <c:strCache>
                <c:ptCount val="1"/>
                <c:pt idx="0">
                  <c:v>rohkem V kui E</c:v>
                </c:pt>
              </c:strCache>
            </c:strRef>
          </c:tx>
          <c:spPr>
            <a:solidFill>
              <a:srgbClr val="EBD4FF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Sheet1!$F$79:$F$82</c:f>
              <c:numCache>
                <c:formatCode>General</c:formatCode>
                <c:ptCount val="4"/>
                <c:pt idx="0">
                  <c:v>12</c:v>
                </c:pt>
                <c:pt idx="1">
                  <c:v>29</c:v>
                </c:pt>
                <c:pt idx="2">
                  <c:v>22</c:v>
                </c:pt>
                <c:pt idx="3">
                  <c:v>18</c:v>
                </c:pt>
              </c:numCache>
            </c:numRef>
          </c:val>
        </c:ser>
        <c:ser>
          <c:idx val="3"/>
          <c:order val="3"/>
          <c:tx>
            <c:strRef>
              <c:f>Sheet1!$G$78</c:f>
              <c:strCache>
                <c:ptCount val="1"/>
                <c:pt idx="0">
                  <c:v>E ja V võrdselt</c:v>
                </c:pt>
              </c:strCache>
            </c:strRef>
          </c:tx>
          <c:spPr>
            <a:solidFill>
              <a:srgbClr val="F5EDFE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Sheet1!$G$79:$G$82</c:f>
              <c:numCache>
                <c:formatCode>General</c:formatCode>
                <c:ptCount val="4"/>
                <c:pt idx="0">
                  <c:v>12</c:v>
                </c:pt>
                <c:pt idx="1">
                  <c:v>35</c:v>
                </c:pt>
                <c:pt idx="2">
                  <c:v>30</c:v>
                </c:pt>
                <c:pt idx="3">
                  <c:v>57</c:v>
                </c:pt>
              </c:numCache>
            </c:numRef>
          </c:val>
        </c:ser>
        <c:ser>
          <c:idx val="4"/>
          <c:order val="4"/>
          <c:tx>
            <c:strRef>
              <c:f>Sheet1!$H$78</c:f>
              <c:strCache>
                <c:ptCount val="1"/>
                <c:pt idx="0">
                  <c:v>rohkem E kui V</c:v>
                </c:pt>
              </c:strCache>
            </c:strRef>
          </c:tx>
          <c:spPr>
            <a:solidFill>
              <a:srgbClr val="ACCAFF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Sheet1!$H$79:$H$82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</c:ser>
        <c:ser>
          <c:idx val="5"/>
          <c:order val="5"/>
          <c:tx>
            <c:strRef>
              <c:f>Sheet1!$I$78</c:f>
              <c:strCache>
                <c:ptCount val="1"/>
                <c:pt idx="0">
                  <c:v>enamasti E</c:v>
                </c:pt>
              </c:strCache>
            </c:strRef>
          </c:tx>
          <c:spPr>
            <a:solidFill>
              <a:srgbClr val="6A94FF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Sheet1!$I$79:$I$82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19</c:v>
                </c:pt>
                <c:pt idx="3">
                  <c:v>21</c:v>
                </c:pt>
              </c:numCache>
            </c:numRef>
          </c:val>
        </c:ser>
        <c:ser>
          <c:idx val="6"/>
          <c:order val="6"/>
          <c:tx>
            <c:strRef>
              <c:f>Sheet1!$J$78</c:f>
              <c:strCache>
                <c:ptCount val="1"/>
                <c:pt idx="0">
                  <c:v>ainult E</c:v>
                </c:pt>
              </c:strCache>
            </c:strRef>
          </c:tx>
          <c:spPr>
            <a:solidFill>
              <a:srgbClr val="1238FF"/>
            </a:solidFill>
            <a:ln>
              <a:noFill/>
            </a:ln>
            <a:effectLst/>
          </c:spPr>
          <c:invertIfNegative val="0"/>
          <c:cat>
            <c:strRef>
              <c:f>Sheet1!$C$79:$C$82</c:f>
              <c:strCache>
                <c:ptCount val="4"/>
                <c:pt idx="0">
                  <c:v>Perekonnas</c:v>
                </c:pt>
                <c:pt idx="1">
                  <c:v>Sõpradega</c:v>
                </c:pt>
                <c:pt idx="2">
                  <c:v>Ametnikega</c:v>
                </c:pt>
                <c:pt idx="3">
                  <c:v>Võõrastega</c:v>
                </c:pt>
              </c:strCache>
            </c:strRef>
          </c:cat>
          <c:val>
            <c:numRef>
              <c:f>Sheet1!$J$79:$J$82</c:f>
              <c:numCache>
                <c:formatCode>General</c:formatCode>
                <c:ptCount val="4"/>
                <c:pt idx="0">
                  <c:v>1</c:v>
                </c:pt>
                <c:pt idx="1">
                  <c:v>4</c:v>
                </c:pt>
                <c:pt idx="2">
                  <c:v>28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909184"/>
        <c:axId val="94910720"/>
      </c:barChart>
      <c:catAx>
        <c:axId val="949091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4910720"/>
        <c:crosses val="autoZero"/>
        <c:auto val="1"/>
        <c:lblAlgn val="ctr"/>
        <c:lblOffset val="100"/>
        <c:noMultiLvlLbl val="0"/>
      </c:catAx>
      <c:valAx>
        <c:axId val="94910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490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t-E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Sheet1!$O$20</c:f>
              <c:strCache>
                <c:ptCount val="1"/>
                <c:pt idx="0">
                  <c:v>ainult V</c:v>
                </c:pt>
              </c:strCache>
            </c:strRef>
          </c:tx>
          <c:spPr>
            <a:solidFill>
              <a:srgbClr val="FF2F92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Sheet1!$O$21:$O$23</c:f>
              <c:numCache>
                <c:formatCode>General</c:formatCode>
                <c:ptCount val="3"/>
                <c:pt idx="0">
                  <c:v>64</c:v>
                </c:pt>
                <c:pt idx="1">
                  <c:v>60</c:v>
                </c:pt>
                <c:pt idx="2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Sheet1!$P$20</c:f>
              <c:strCache>
                <c:ptCount val="1"/>
                <c:pt idx="0">
                  <c:v>enamasti V</c:v>
                </c:pt>
              </c:strCache>
            </c:strRef>
          </c:tx>
          <c:spPr>
            <a:solidFill>
              <a:srgbClr val="FF85FF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Sheet1!$P$21:$P$23</c:f>
              <c:numCache>
                <c:formatCode>General</c:formatCode>
                <c:ptCount val="3"/>
                <c:pt idx="0">
                  <c:v>6</c:v>
                </c:pt>
                <c:pt idx="1">
                  <c:v>33</c:v>
                </c:pt>
                <c:pt idx="2">
                  <c:v>22</c:v>
                </c:pt>
              </c:numCache>
            </c:numRef>
          </c:val>
        </c:ser>
        <c:ser>
          <c:idx val="2"/>
          <c:order val="2"/>
          <c:tx>
            <c:strRef>
              <c:f>Sheet1!$Q$20</c:f>
              <c:strCache>
                <c:ptCount val="1"/>
                <c:pt idx="0">
                  <c:v>rohkem V kui E</c:v>
                </c:pt>
              </c:strCache>
            </c:strRef>
          </c:tx>
          <c:spPr>
            <a:solidFill>
              <a:srgbClr val="EBD4FF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Sheet1!$Q$21:$Q$23</c:f>
              <c:numCache>
                <c:formatCode>General</c:formatCode>
                <c:ptCount val="3"/>
                <c:pt idx="0">
                  <c:v>6</c:v>
                </c:pt>
                <c:pt idx="1">
                  <c:v>16</c:v>
                </c:pt>
                <c:pt idx="2">
                  <c:v>10</c:v>
                </c:pt>
              </c:numCache>
            </c:numRef>
          </c:val>
        </c:ser>
        <c:ser>
          <c:idx val="3"/>
          <c:order val="3"/>
          <c:tx>
            <c:strRef>
              <c:f>Sheet1!$R$20</c:f>
              <c:strCache>
                <c:ptCount val="1"/>
                <c:pt idx="0">
                  <c:v>E ja V võrdselt</c:v>
                </c:pt>
              </c:strCache>
            </c:strRef>
          </c:tx>
          <c:spPr>
            <a:solidFill>
              <a:srgbClr val="F5EDFE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Sheet1!$R$21:$R$23</c:f>
              <c:numCache>
                <c:formatCode>General</c:formatCode>
                <c:ptCount val="3"/>
                <c:pt idx="0">
                  <c:v>6</c:v>
                </c:pt>
                <c:pt idx="1">
                  <c:v>15</c:v>
                </c:pt>
                <c:pt idx="2">
                  <c:v>13</c:v>
                </c:pt>
              </c:numCache>
            </c:numRef>
          </c:val>
        </c:ser>
        <c:ser>
          <c:idx val="4"/>
          <c:order val="4"/>
          <c:tx>
            <c:strRef>
              <c:f>Sheet1!$S$20</c:f>
              <c:strCache>
                <c:ptCount val="1"/>
                <c:pt idx="0">
                  <c:v>rohkem E kui V</c:v>
                </c:pt>
              </c:strCache>
            </c:strRef>
          </c:tx>
          <c:spPr>
            <a:solidFill>
              <a:srgbClr val="ACCAFF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Sheet1!$S$21:$S$23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Sheet1!$T$20</c:f>
              <c:strCache>
                <c:ptCount val="1"/>
                <c:pt idx="0">
                  <c:v>enamasti E</c:v>
                </c:pt>
              </c:strCache>
            </c:strRef>
          </c:tx>
          <c:spPr>
            <a:solidFill>
              <a:srgbClr val="6A94FF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Sheet1!$T$21:$T$23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6"/>
          <c:order val="6"/>
          <c:tx>
            <c:strRef>
              <c:f>Sheet1!$U$20</c:f>
              <c:strCache>
                <c:ptCount val="1"/>
                <c:pt idx="0">
                  <c:v>ainult E</c:v>
                </c:pt>
              </c:strCache>
            </c:strRef>
          </c:tx>
          <c:spPr>
            <a:solidFill>
              <a:srgbClr val="1238FF"/>
            </a:solidFill>
            <a:ln>
              <a:noFill/>
            </a:ln>
            <a:effectLst/>
          </c:spPr>
          <c:invertIfNegative val="0"/>
          <c:cat>
            <c:strRef>
              <c:f>Sheet1!$N$21:$N$23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Sheet1!$U$21:$U$23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273152"/>
        <c:axId val="96274688"/>
      </c:barChart>
      <c:catAx>
        <c:axId val="962731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6274688"/>
        <c:crosses val="autoZero"/>
        <c:auto val="1"/>
        <c:lblAlgn val="ctr"/>
        <c:lblOffset val="100"/>
        <c:noMultiLvlLbl val="0"/>
      </c:catAx>
      <c:valAx>
        <c:axId val="96274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627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t-E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Sheet1!$O$42</c:f>
              <c:strCache>
                <c:ptCount val="1"/>
                <c:pt idx="0">
                  <c:v>ainult V</c:v>
                </c:pt>
              </c:strCache>
            </c:strRef>
          </c:tx>
          <c:spPr>
            <a:solidFill>
              <a:srgbClr val="FF2F92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Sheet1!$O$43:$O$45</c:f>
              <c:numCache>
                <c:formatCode>General</c:formatCode>
                <c:ptCount val="3"/>
                <c:pt idx="0">
                  <c:v>42</c:v>
                </c:pt>
                <c:pt idx="1">
                  <c:v>35</c:v>
                </c:pt>
                <c:pt idx="2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Sheet1!$P$42</c:f>
              <c:strCache>
                <c:ptCount val="1"/>
                <c:pt idx="0">
                  <c:v>enamasti V</c:v>
                </c:pt>
              </c:strCache>
            </c:strRef>
          </c:tx>
          <c:spPr>
            <a:solidFill>
              <a:srgbClr val="FF85FF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Sheet1!$P$43:$P$45</c:f>
              <c:numCache>
                <c:formatCode>General</c:formatCode>
                <c:ptCount val="3"/>
                <c:pt idx="0">
                  <c:v>12</c:v>
                </c:pt>
                <c:pt idx="1">
                  <c:v>29</c:v>
                </c:pt>
                <c:pt idx="2">
                  <c:v>15</c:v>
                </c:pt>
              </c:numCache>
            </c:numRef>
          </c:val>
        </c:ser>
        <c:ser>
          <c:idx val="2"/>
          <c:order val="2"/>
          <c:tx>
            <c:strRef>
              <c:f>Sheet1!$Q$42</c:f>
              <c:strCache>
                <c:ptCount val="1"/>
                <c:pt idx="0">
                  <c:v>rohkem V kui E</c:v>
                </c:pt>
              </c:strCache>
            </c:strRef>
          </c:tx>
          <c:spPr>
            <a:solidFill>
              <a:srgbClr val="EBD4FF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Sheet1!$Q$43:$Q$45</c:f>
              <c:numCache>
                <c:formatCode>General</c:formatCode>
                <c:ptCount val="3"/>
                <c:pt idx="0">
                  <c:v>7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</c:ser>
        <c:ser>
          <c:idx val="3"/>
          <c:order val="3"/>
          <c:tx>
            <c:strRef>
              <c:f>Sheet1!$R$42</c:f>
              <c:strCache>
                <c:ptCount val="1"/>
                <c:pt idx="0">
                  <c:v>E ja V võrdselt</c:v>
                </c:pt>
              </c:strCache>
            </c:strRef>
          </c:tx>
          <c:spPr>
            <a:solidFill>
              <a:srgbClr val="F5EDFE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Sheet1!$R$43:$R$45</c:f>
              <c:numCache>
                <c:formatCode>General</c:formatCode>
                <c:ptCount val="3"/>
                <c:pt idx="0">
                  <c:v>7</c:v>
                </c:pt>
                <c:pt idx="1">
                  <c:v>16</c:v>
                </c:pt>
                <c:pt idx="2">
                  <c:v>10</c:v>
                </c:pt>
              </c:numCache>
            </c:numRef>
          </c:val>
        </c:ser>
        <c:ser>
          <c:idx val="4"/>
          <c:order val="4"/>
          <c:tx>
            <c:strRef>
              <c:f>Sheet1!$S$42</c:f>
              <c:strCache>
                <c:ptCount val="1"/>
                <c:pt idx="0">
                  <c:v>rohkem E kui V</c:v>
                </c:pt>
              </c:strCache>
            </c:strRef>
          </c:tx>
          <c:spPr>
            <a:solidFill>
              <a:srgbClr val="ACCAFF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Sheet1!$S$43:$S$45</c:f>
              <c:numCache>
                <c:formatCode>General</c:formatCode>
                <c:ptCount val="3"/>
                <c:pt idx="0">
                  <c:v>0</c:v>
                </c:pt>
                <c:pt idx="1">
                  <c:v>7</c:v>
                </c:pt>
                <c:pt idx="2">
                  <c:v>7</c:v>
                </c:pt>
              </c:numCache>
            </c:numRef>
          </c:val>
        </c:ser>
        <c:ser>
          <c:idx val="5"/>
          <c:order val="5"/>
          <c:tx>
            <c:strRef>
              <c:f>Sheet1!$T$42</c:f>
              <c:strCache>
                <c:ptCount val="1"/>
                <c:pt idx="0">
                  <c:v>enamasti E</c:v>
                </c:pt>
              </c:strCache>
            </c:strRef>
          </c:tx>
          <c:spPr>
            <a:solidFill>
              <a:srgbClr val="6A94FF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Sheet1!$T$43:$T$45</c:f>
              <c:numCache>
                <c:formatCode>General</c:formatCode>
                <c:ptCount val="3"/>
                <c:pt idx="0">
                  <c:v>4</c:v>
                </c:pt>
                <c:pt idx="1">
                  <c:v>9</c:v>
                </c:pt>
                <c:pt idx="2">
                  <c:v>8</c:v>
                </c:pt>
              </c:numCache>
            </c:numRef>
          </c:val>
        </c:ser>
        <c:ser>
          <c:idx val="6"/>
          <c:order val="6"/>
          <c:tx>
            <c:strRef>
              <c:f>Sheet1!$U$42</c:f>
              <c:strCache>
                <c:ptCount val="1"/>
                <c:pt idx="0">
                  <c:v>ainult E</c:v>
                </c:pt>
              </c:strCache>
            </c:strRef>
          </c:tx>
          <c:spPr>
            <a:solidFill>
              <a:srgbClr val="1238FF"/>
            </a:solidFill>
            <a:ln>
              <a:noFill/>
            </a:ln>
            <a:effectLst/>
          </c:spPr>
          <c:invertIfNegative val="0"/>
          <c:cat>
            <c:strRef>
              <c:f>Sheet1!$N$43:$N$45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Sheet1!$U$43:$U$45</c:f>
              <c:numCache>
                <c:formatCode>General</c:formatCode>
                <c:ptCount val="3"/>
                <c:pt idx="0">
                  <c:v>0</c:v>
                </c:pt>
                <c:pt idx="1">
                  <c:v>20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998144"/>
        <c:axId val="96999680"/>
      </c:barChart>
      <c:catAx>
        <c:axId val="96998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6999680"/>
        <c:crosses val="autoZero"/>
        <c:auto val="1"/>
        <c:lblAlgn val="ctr"/>
        <c:lblOffset val="100"/>
        <c:noMultiLvlLbl val="0"/>
      </c:catAx>
      <c:valAx>
        <c:axId val="96999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699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t-E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Sheet1!$O$59</c:f>
              <c:strCache>
                <c:ptCount val="1"/>
                <c:pt idx="0">
                  <c:v>ainult V</c:v>
                </c:pt>
              </c:strCache>
            </c:strRef>
          </c:tx>
          <c:spPr>
            <a:solidFill>
              <a:srgbClr val="FF2F92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Sheet1!$O$60:$O$62</c:f>
              <c:numCache>
                <c:formatCode>General</c:formatCode>
                <c:ptCount val="3"/>
                <c:pt idx="0">
                  <c:v>54</c:v>
                </c:pt>
                <c:pt idx="1">
                  <c:v>32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Sheet1!$P$59</c:f>
              <c:strCache>
                <c:ptCount val="1"/>
                <c:pt idx="0">
                  <c:v>enamasti V</c:v>
                </c:pt>
              </c:strCache>
            </c:strRef>
          </c:tx>
          <c:spPr>
            <a:solidFill>
              <a:srgbClr val="FF85FF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Sheet1!$P$60:$P$62</c:f>
              <c:numCache>
                <c:formatCode>General</c:formatCode>
                <c:ptCount val="3"/>
                <c:pt idx="0">
                  <c:v>16</c:v>
                </c:pt>
                <c:pt idx="1">
                  <c:v>33</c:v>
                </c:pt>
                <c:pt idx="2">
                  <c:v>18</c:v>
                </c:pt>
              </c:numCache>
            </c:numRef>
          </c:val>
        </c:ser>
        <c:ser>
          <c:idx val="2"/>
          <c:order val="2"/>
          <c:tx>
            <c:strRef>
              <c:f>Sheet1!$Q$59</c:f>
              <c:strCache>
                <c:ptCount val="1"/>
                <c:pt idx="0">
                  <c:v>rohkem V kui E</c:v>
                </c:pt>
              </c:strCache>
            </c:strRef>
          </c:tx>
          <c:spPr>
            <a:solidFill>
              <a:srgbClr val="EBD4FF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Sheet1!$Q$60:$Q$62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  <c:pt idx="2">
                  <c:v>4</c:v>
                </c:pt>
              </c:numCache>
            </c:numRef>
          </c:val>
        </c:ser>
        <c:ser>
          <c:idx val="3"/>
          <c:order val="3"/>
          <c:tx>
            <c:strRef>
              <c:f>Sheet1!$R$59</c:f>
              <c:strCache>
                <c:ptCount val="1"/>
                <c:pt idx="0">
                  <c:v>E ja V võrdselt</c:v>
                </c:pt>
              </c:strCache>
            </c:strRef>
          </c:tx>
          <c:spPr>
            <a:solidFill>
              <a:srgbClr val="F5EDFE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Sheet1!$R$60:$R$62</c:f>
              <c:numCache>
                <c:formatCode>General</c:formatCode>
                <c:ptCount val="3"/>
                <c:pt idx="0">
                  <c:v>6</c:v>
                </c:pt>
                <c:pt idx="1">
                  <c:v>38</c:v>
                </c:pt>
                <c:pt idx="2">
                  <c:v>24</c:v>
                </c:pt>
              </c:numCache>
            </c:numRef>
          </c:val>
        </c:ser>
        <c:ser>
          <c:idx val="4"/>
          <c:order val="4"/>
          <c:tx>
            <c:strRef>
              <c:f>Sheet1!$S$59</c:f>
              <c:strCache>
                <c:ptCount val="1"/>
                <c:pt idx="0">
                  <c:v>rohkem E kui V</c:v>
                </c:pt>
              </c:strCache>
            </c:strRef>
          </c:tx>
          <c:spPr>
            <a:solidFill>
              <a:srgbClr val="ACCAFF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Sheet1!$S$60:$S$62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ser>
          <c:idx val="5"/>
          <c:order val="5"/>
          <c:tx>
            <c:strRef>
              <c:f>Sheet1!$T$59</c:f>
              <c:strCache>
                <c:ptCount val="1"/>
                <c:pt idx="0">
                  <c:v>enamasti E</c:v>
                </c:pt>
              </c:strCache>
            </c:strRef>
          </c:tx>
          <c:spPr>
            <a:solidFill>
              <a:srgbClr val="6A94FF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Sheet1!$T$60:$T$62</c:f>
              <c:numCache>
                <c:formatCode>General</c:formatCode>
                <c:ptCount val="3"/>
                <c:pt idx="0">
                  <c:v>0</c:v>
                </c:pt>
                <c:pt idx="1">
                  <c:v>13</c:v>
                </c:pt>
                <c:pt idx="2">
                  <c:v>10</c:v>
                </c:pt>
              </c:numCache>
            </c:numRef>
          </c:val>
        </c:ser>
        <c:ser>
          <c:idx val="6"/>
          <c:order val="6"/>
          <c:tx>
            <c:strRef>
              <c:f>Sheet1!$U$59</c:f>
              <c:strCache>
                <c:ptCount val="1"/>
                <c:pt idx="0">
                  <c:v>ainult E</c:v>
                </c:pt>
              </c:strCache>
            </c:strRef>
          </c:tx>
          <c:spPr>
            <a:solidFill>
              <a:srgbClr val="1238FF"/>
            </a:solidFill>
            <a:ln>
              <a:noFill/>
            </a:ln>
            <a:effectLst/>
          </c:spPr>
          <c:invertIfNegative val="0"/>
          <c:cat>
            <c:strRef>
              <c:f>Sheet1!$N$60:$N$62</c:f>
              <c:strCache>
                <c:ptCount val="3"/>
                <c:pt idx="0">
                  <c:v>Ida-Virumaa</c:v>
                </c:pt>
                <c:pt idx="1">
                  <c:v>Tallinn</c:v>
                </c:pt>
                <c:pt idx="2">
                  <c:v>Muud linnad</c:v>
                </c:pt>
              </c:strCache>
            </c:strRef>
          </c:cat>
          <c:val>
            <c:numRef>
              <c:f>Sheet1!$U$60:$U$62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063680"/>
        <c:axId val="97065216"/>
      </c:barChart>
      <c:catAx>
        <c:axId val="970636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7065216"/>
        <c:crosses val="autoZero"/>
        <c:auto val="1"/>
        <c:lblAlgn val="ctr"/>
        <c:lblOffset val="100"/>
        <c:noMultiLvlLbl val="0"/>
      </c:catAx>
      <c:valAx>
        <c:axId val="9706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706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t-E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81E41-4481-4322-BE3A-909F910DBCB6}" type="datetimeFigureOut">
              <a:rPr lang="en-US"/>
              <a:pPr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BDEC1-CBD1-4F39-AB5F-D25C00F673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2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51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99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53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10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844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356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707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38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80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0205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2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65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9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2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1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10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8000" dirty="0" smtClean="0"/>
              <a:t>Elukohajärgne segregatsioon on suurem kui töökohajärgne.</a:t>
            </a:r>
          </a:p>
          <a:p>
            <a:r>
              <a:rPr lang="et-EE" sz="8000" dirty="0" smtClean="0"/>
              <a:t>Vaba-aja tegevuste segregatsioon: </a:t>
            </a:r>
          </a:p>
          <a:p>
            <a:pPr lvl="1"/>
            <a:r>
              <a:rPr lang="et-EE" sz="8000" dirty="0" smtClean="0"/>
              <a:t>vähemuste ebasoodsam positsioon tööturul &gt; üleesindatus madala tootlikusega töökohtadel &gt; väiksemad palgad &gt; kasinamad võimalused, teistsugused võrgustikud, madalam staatus/teistsugune identiteet</a:t>
            </a:r>
          </a:p>
          <a:p>
            <a:r>
              <a:rPr lang="et-EE" sz="8000" dirty="0" smtClean="0"/>
              <a:t>Vaba-aja tegevused aitavad vähemustel nii lõimuda kui identiteeti säilitada. (vt ülevaaade Toomet jt 2012)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28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09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BDEC1-CBD1-4F39-AB5F-D25C00F67359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02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laadi muutmiseks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8394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855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t-EE"/>
              <a:t>Muutke tiitli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2029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608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3081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9695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5176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8502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699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7214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1955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9892B-10FD-41C7-838B-0784C20A6FFF}" type="datetimeFigureOut">
              <a:rPr lang="et-EE" smtClean="0"/>
              <a:pPr/>
              <a:t>18.05.2016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64496-47B2-4308-A845-BE8880E71C63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9247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r="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4151784" y="2130426"/>
            <a:ext cx="6048672" cy="1470025"/>
          </a:xfrm>
        </p:spPr>
        <p:txBody>
          <a:bodyPr>
            <a:normAutofit/>
          </a:bodyPr>
          <a:lstStyle/>
          <a:p>
            <a:r>
              <a:rPr lang="et-EE" dirty="0"/>
              <a:t>Suhtluskeele valik Eesti keelekeskkondades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3575720" y="4149080"/>
            <a:ext cx="6840760" cy="1656184"/>
          </a:xfrm>
        </p:spPr>
        <p:txBody>
          <a:bodyPr>
            <a:normAutofit fontScale="47500" lnSpcReduction="20000"/>
          </a:bodyPr>
          <a:lstStyle/>
          <a:p>
            <a:r>
              <a:rPr lang="et-EE" sz="5900" dirty="0"/>
              <a:t>Martin Ehala, Kadri </a:t>
            </a:r>
            <a:r>
              <a:rPr lang="et-EE" sz="5900" dirty="0" err="1"/>
              <a:t>Koreinik</a:t>
            </a:r>
            <a:endParaRPr lang="et-EE" sz="5900" dirty="0"/>
          </a:p>
          <a:p>
            <a:endParaRPr lang="et-EE" sz="5100" dirty="0"/>
          </a:p>
          <a:p>
            <a:r>
              <a:rPr lang="et-EE" sz="5100" dirty="0"/>
              <a:t>15. rakenduslingvistika kevadkonverents</a:t>
            </a:r>
          </a:p>
          <a:p>
            <a:r>
              <a:rPr lang="et-EE" sz="5100" dirty="0"/>
              <a:t>18. mai 2016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8262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Eesti venekeelse elanikkonna keelevalikud, N=289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00096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2379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Keelevalik sõpradega</a:t>
            </a:r>
            <a:endParaRPr lang="et-E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968341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4925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Keelevalik ametnikega</a:t>
            </a:r>
            <a:endParaRPr lang="et-E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636080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950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Keelevalik võõrastega</a:t>
            </a:r>
            <a:endParaRPr lang="et-E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607606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1024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619"/>
            <a:ext cx="10972800" cy="1143000"/>
          </a:xfrm>
        </p:spPr>
        <p:txBody>
          <a:bodyPr/>
          <a:lstStyle/>
          <a:p>
            <a:r>
              <a:rPr lang="en-US" dirty="0" err="1"/>
              <a:t>Keelevaliku</a:t>
            </a:r>
            <a:r>
              <a:rPr lang="en-US" dirty="0"/>
              <a:t> </a:t>
            </a:r>
            <a:r>
              <a:rPr lang="en-US" dirty="0" err="1" smtClean="0"/>
              <a:t>võimalikud</a:t>
            </a:r>
            <a:r>
              <a:rPr lang="en-US" dirty="0" smtClean="0"/>
              <a:t> </a:t>
            </a:r>
            <a:r>
              <a:rPr lang="en-US" dirty="0" err="1" smtClean="0"/>
              <a:t>mõjutegurid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479376" y="1318110"/>
            <a:ext cx="11156742" cy="5207234"/>
            <a:chOff x="479376" y="1318110"/>
            <a:chExt cx="11156742" cy="5207234"/>
          </a:xfrm>
        </p:grpSpPr>
        <p:grpSp>
          <p:nvGrpSpPr>
            <p:cNvPr id="15" name="Group 14"/>
            <p:cNvGrpSpPr/>
            <p:nvPr/>
          </p:nvGrpSpPr>
          <p:grpSpPr>
            <a:xfrm>
              <a:off x="479376" y="2168772"/>
              <a:ext cx="11156742" cy="4356572"/>
              <a:chOff x="609600" y="1485620"/>
              <a:chExt cx="11156742" cy="4356572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8688288" y="3031067"/>
                <a:ext cx="3078054" cy="1317381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KEELEVALIK</a:t>
                </a:r>
              </a:p>
            </p:txBody>
          </p:sp>
          <p:sp>
            <p:nvSpPr>
              <p:cNvPr id="14" name="Right Arrow 13"/>
              <p:cNvSpPr/>
              <p:nvPr/>
            </p:nvSpPr>
            <p:spPr>
              <a:xfrm rot="1608032">
                <a:off x="7564436" y="2427705"/>
                <a:ext cx="2136975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268941" y="1485620"/>
                <a:ext cx="3843283" cy="1317381"/>
              </a:xfrm>
              <a:prstGeom prst="rect">
                <a:avLst/>
              </a:prstGeom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6350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coolSlant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KEELEOSKUS</a:t>
                </a:r>
              </a:p>
            </p:txBody>
          </p:sp>
          <p:sp>
            <p:nvSpPr>
              <p:cNvPr id="12" name="Right Arrow 11"/>
              <p:cNvSpPr/>
              <p:nvPr/>
            </p:nvSpPr>
            <p:spPr>
              <a:xfrm rot="19731562">
                <a:off x="2405822" y="2565509"/>
                <a:ext cx="2354149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ight Arrow 8"/>
              <p:cNvSpPr/>
              <p:nvPr/>
            </p:nvSpPr>
            <p:spPr>
              <a:xfrm rot="16200000">
                <a:off x="5015881" y="3496734"/>
                <a:ext cx="2376264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ight Arrow 7"/>
              <p:cNvSpPr/>
              <p:nvPr/>
            </p:nvSpPr>
            <p:spPr>
              <a:xfrm>
                <a:off x="3503712" y="3462867"/>
                <a:ext cx="5472608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09600" y="3064686"/>
                <a:ext cx="3078054" cy="1317381"/>
              </a:xfrm>
              <a:prstGeom prst="rect">
                <a:avLst/>
              </a:prstGeom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6350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coolSlant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SEGAPERE</a:t>
                </a:r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9749194">
                <a:off x="7619800" y="4494601"/>
                <a:ext cx="2136975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ight Arrow 10"/>
              <p:cNvSpPr/>
              <p:nvPr/>
            </p:nvSpPr>
            <p:spPr>
              <a:xfrm rot="12570889">
                <a:off x="2553099" y="4499260"/>
                <a:ext cx="2219115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340949" y="4561163"/>
                <a:ext cx="3843283" cy="1281029"/>
              </a:xfrm>
              <a:prstGeom prst="rect">
                <a:avLst/>
              </a:prstGeom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6350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coolSlant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KEELEKESKKOND</a:t>
                </a:r>
              </a:p>
            </p:txBody>
          </p:sp>
        </p:grpSp>
        <p:sp>
          <p:nvSpPr>
            <p:cNvPr id="17" name="Right Arrow 16"/>
            <p:cNvSpPr/>
            <p:nvPr/>
          </p:nvSpPr>
          <p:spPr>
            <a:xfrm rot="5400000">
              <a:off x="9023957" y="2517268"/>
              <a:ext cx="2136975" cy="504056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 rot="9082757">
              <a:off x="7497251" y="1723843"/>
              <a:ext cx="2136975" cy="504056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911208" y="1318110"/>
              <a:ext cx="2371765" cy="844810"/>
            </a:xfrm>
            <a:prstGeom prst="rect">
              <a:avLst/>
            </a:prstGeom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6350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coolSlant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144000" tIns="144000" rIns="144000" bIns="144000" rtlCol="0" anchor="ctr" anchorCtr="0">
              <a:spAutoFit/>
            </a:bodyPr>
            <a:lstStyle/>
            <a:p>
              <a:pPr algn="ctr">
                <a:spcBef>
                  <a:spcPts val="6000"/>
                </a:spcBef>
              </a:pPr>
              <a:r>
                <a:rPr lang="en-US" sz="3600" dirty="0"/>
                <a:t>HOIAKUD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6761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t-EE" sz="4000" dirty="0"/>
              <a:t>Suhtluskeele valiku regressioonimudel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597088"/>
              </p:ext>
            </p:extLst>
          </p:nvPr>
        </p:nvGraphicFramePr>
        <p:xfrm>
          <a:off x="838200" y="1597657"/>
          <a:ext cx="10515600" cy="4745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69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456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79215">
                <a:tc>
                  <a:txBody>
                    <a:bodyPr/>
                    <a:lstStyle/>
                    <a:p>
                      <a:r>
                        <a:rPr lang="et-EE" sz="2400" dirty="0"/>
                        <a:t>eesti keele oskus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 smtClean="0"/>
                        <a:t>0,590*</a:t>
                      </a:r>
                      <a:r>
                        <a:rPr lang="et-EE" sz="2400" dirty="0"/>
                        <a:t>*</a:t>
                      </a:r>
                      <a:endParaRPr lang="fi-FI" sz="2400" dirty="0"/>
                    </a:p>
                    <a:p>
                      <a:endParaRPr lang="fi-FI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21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 smtClean="0"/>
                        <a:t>segapere</a:t>
                      </a:r>
                      <a:endParaRPr lang="fi-FI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 smtClean="0"/>
                        <a:t>0,220**</a:t>
                      </a:r>
                      <a:endParaRPr lang="fi-FI" sz="2400" dirty="0" smtClean="0"/>
                    </a:p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00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 smtClean="0"/>
                        <a:t>keelepiirkond</a:t>
                      </a:r>
                      <a:endParaRPr lang="fi-FI" sz="2400" dirty="0" smtClean="0"/>
                    </a:p>
                    <a:p>
                      <a:endParaRPr lang="fi-FI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 smtClean="0"/>
                        <a:t>0,191*</a:t>
                      </a:r>
                      <a:r>
                        <a:rPr lang="et-EE" sz="2400" dirty="0"/>
                        <a:t>*</a:t>
                      </a:r>
                      <a:endParaRPr lang="fi-FI" sz="2400" dirty="0"/>
                    </a:p>
                    <a:p>
                      <a:endParaRPr lang="fi-FI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19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 smtClean="0">
                          <a:solidFill>
                            <a:srgbClr val="000000"/>
                          </a:solidFill>
                        </a:rPr>
                        <a:t>hoiakud</a:t>
                      </a:r>
                      <a:endParaRPr lang="fi-FI" sz="2000" dirty="0">
                        <a:solidFill>
                          <a:srgbClr val="000000"/>
                        </a:solidFill>
                      </a:endParaRPr>
                    </a:p>
                    <a:p>
                      <a:endParaRPr lang="fi-FI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/>
                        <a:t>-</a:t>
                      </a:r>
                      <a:r>
                        <a:rPr lang="et-EE" sz="2400" dirty="0" smtClean="0"/>
                        <a:t>0,135</a:t>
                      </a:r>
                      <a:r>
                        <a:rPr lang="et-EE" sz="2400" dirty="0"/>
                        <a:t>*</a:t>
                      </a:r>
                      <a:endParaRPr lang="fi-FI" sz="2400" dirty="0"/>
                    </a:p>
                    <a:p>
                      <a:endParaRPr lang="fi-FI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55484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/>
                        <a:t>konstant= </a:t>
                      </a:r>
                      <a:r>
                        <a:rPr lang="et-EE" sz="2400" dirty="0" smtClean="0"/>
                        <a:t>0,405, </a:t>
                      </a:r>
                      <a:r>
                        <a:rPr lang="et-EE" sz="2400" dirty="0"/>
                        <a:t>R</a:t>
                      </a:r>
                      <a:r>
                        <a:rPr lang="et-EE" sz="2400" baseline="30000" dirty="0"/>
                        <a:t>2</a:t>
                      </a:r>
                      <a:r>
                        <a:rPr lang="et-EE" sz="2400" dirty="0"/>
                        <a:t>=</a:t>
                      </a:r>
                      <a:r>
                        <a:rPr lang="et-EE" sz="2400" dirty="0" smtClean="0"/>
                        <a:t>0,666</a:t>
                      </a:r>
                      <a:r>
                        <a:rPr lang="et-EE" sz="2400" dirty="0" smtClean="0">
                          <a:solidFill>
                            <a:srgbClr val="000000"/>
                          </a:solidFill>
                        </a:rPr>
                        <a:t>, </a:t>
                      </a:r>
                      <a:r>
                        <a:rPr lang="et-EE" sz="2400" dirty="0">
                          <a:solidFill>
                            <a:srgbClr val="000000"/>
                          </a:solidFill>
                        </a:rPr>
                        <a:t>N= </a:t>
                      </a:r>
                      <a:r>
                        <a:rPr lang="et-EE" sz="2400" dirty="0" smtClean="0">
                          <a:solidFill>
                            <a:srgbClr val="000000"/>
                          </a:solidFill>
                        </a:rPr>
                        <a:t>162</a:t>
                      </a:r>
                      <a:endParaRPr lang="fi-FI" sz="24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t-EE" sz="2400" baseline="0" dirty="0"/>
                        <a:t>*: p &lt; 0,05</a:t>
                      </a:r>
                    </a:p>
                    <a:p>
                      <a:r>
                        <a:rPr lang="et-EE" sz="2400" baseline="0" dirty="0"/>
                        <a:t>**: p &lt; 0,01</a:t>
                      </a:r>
                      <a:endParaRPr lang="fi-FI" sz="2400" baseline="30000" dirty="0"/>
                    </a:p>
                    <a:p>
                      <a:endParaRPr lang="fi-FI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532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619"/>
            <a:ext cx="10972800" cy="1143000"/>
          </a:xfrm>
        </p:spPr>
        <p:txBody>
          <a:bodyPr/>
          <a:lstStyle/>
          <a:p>
            <a:r>
              <a:rPr lang="en-US" dirty="0" err="1"/>
              <a:t>Keeleoskuse</a:t>
            </a:r>
            <a:r>
              <a:rPr lang="en-US" dirty="0"/>
              <a:t> </a:t>
            </a:r>
            <a:r>
              <a:rPr lang="en-US" dirty="0" err="1" smtClean="0"/>
              <a:t>võimalikud</a:t>
            </a:r>
            <a:r>
              <a:rPr lang="en-US" dirty="0" smtClean="0"/>
              <a:t> </a:t>
            </a:r>
            <a:r>
              <a:rPr lang="en-US" dirty="0" err="1" smtClean="0"/>
              <a:t>mõjutegurid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09600" y="1318110"/>
            <a:ext cx="11026518" cy="5207234"/>
            <a:chOff x="609600" y="1318110"/>
            <a:chExt cx="11026518" cy="5207234"/>
          </a:xfrm>
        </p:grpSpPr>
        <p:grpSp>
          <p:nvGrpSpPr>
            <p:cNvPr id="15" name="Group 14"/>
            <p:cNvGrpSpPr/>
            <p:nvPr/>
          </p:nvGrpSpPr>
          <p:grpSpPr>
            <a:xfrm>
              <a:off x="609600" y="2168772"/>
              <a:ext cx="11026518" cy="4356572"/>
              <a:chOff x="739824" y="1485620"/>
              <a:chExt cx="11026518" cy="4356572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8688288" y="3031067"/>
                <a:ext cx="3078054" cy="1317381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KEELEOSKUS</a:t>
                </a:r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9749194">
                <a:off x="7619800" y="4494601"/>
                <a:ext cx="2136975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340949" y="4561163"/>
                <a:ext cx="3843283" cy="1281029"/>
              </a:xfrm>
              <a:prstGeom prst="rect">
                <a:avLst/>
              </a:prstGeom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6350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coolSlant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EESTI KOOL</a:t>
                </a:r>
              </a:p>
            </p:txBody>
          </p:sp>
          <p:sp>
            <p:nvSpPr>
              <p:cNvPr id="11" name="Right Arrow 10"/>
              <p:cNvSpPr/>
              <p:nvPr/>
            </p:nvSpPr>
            <p:spPr>
              <a:xfrm rot="2032705">
                <a:off x="2660965" y="4519716"/>
                <a:ext cx="2108283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ight Arrow 13"/>
              <p:cNvSpPr/>
              <p:nvPr/>
            </p:nvSpPr>
            <p:spPr>
              <a:xfrm rot="1608032">
                <a:off x="7564436" y="2427705"/>
                <a:ext cx="2136975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268941" y="1485620"/>
                <a:ext cx="3843283" cy="1317381"/>
              </a:xfrm>
              <a:prstGeom prst="rect">
                <a:avLst/>
              </a:prstGeom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6350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coolSlant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360000" tIns="360000" rIns="360000" bIns="360000" rtlCol="0" anchor="ctr" anchorCtr="0">
                <a:spAutoFit/>
              </a:bodyPr>
              <a:lstStyle/>
              <a:p>
                <a:pPr algn="ctr">
                  <a:spcBef>
                    <a:spcPts val="6000"/>
                  </a:spcBef>
                </a:pPr>
                <a:r>
                  <a:rPr lang="en-US" sz="3600" dirty="0"/>
                  <a:t>KODAKONDSUS</a:t>
                </a:r>
              </a:p>
            </p:txBody>
          </p:sp>
          <p:sp>
            <p:nvSpPr>
              <p:cNvPr id="12" name="Right Arrow 11"/>
              <p:cNvSpPr/>
              <p:nvPr/>
            </p:nvSpPr>
            <p:spPr>
              <a:xfrm rot="19731562">
                <a:off x="2405822" y="2565509"/>
                <a:ext cx="2354149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ight Arrow 7"/>
              <p:cNvSpPr/>
              <p:nvPr/>
            </p:nvSpPr>
            <p:spPr>
              <a:xfrm>
                <a:off x="3503712" y="3462867"/>
                <a:ext cx="5472608" cy="504056"/>
              </a:xfrm>
              <a:prstGeom prst="rightArrow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39824" y="3023971"/>
                <a:ext cx="3330756" cy="1398808"/>
              </a:xfrm>
              <a:prstGeom prst="rect">
                <a:avLst/>
              </a:prstGeom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6350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 prst="coolSlant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36000" tIns="144000" rIns="36000" bIns="144000" rtlCol="0" anchor="ctr" anchorCtr="0">
                <a:spAutoFit/>
              </a:bodyPr>
              <a:lstStyle/>
              <a:p>
                <a:pPr algn="ctr"/>
                <a:r>
                  <a:rPr lang="en-US" sz="3600" dirty="0" smtClean="0"/>
                  <a:t>KASVUPERE </a:t>
                </a:r>
                <a:r>
                  <a:rPr lang="en-US" sz="3600" dirty="0"/>
                  <a:t>/</a:t>
                </a:r>
              </a:p>
              <a:p>
                <a:pPr algn="ctr"/>
                <a:r>
                  <a:rPr lang="en-US" sz="3600" dirty="0"/>
                  <a:t>KEELEKESKKOND</a:t>
                </a:r>
              </a:p>
            </p:txBody>
          </p:sp>
        </p:grpSp>
        <p:sp>
          <p:nvSpPr>
            <p:cNvPr id="17" name="Right Arrow 16"/>
            <p:cNvSpPr/>
            <p:nvPr/>
          </p:nvSpPr>
          <p:spPr>
            <a:xfrm rot="5400000">
              <a:off x="9023957" y="2517268"/>
              <a:ext cx="2136975" cy="504056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 rot="9082757">
              <a:off x="7497251" y="1723843"/>
              <a:ext cx="2136975" cy="504056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911208" y="1318110"/>
              <a:ext cx="2371765" cy="844810"/>
            </a:xfrm>
            <a:prstGeom prst="rect">
              <a:avLst/>
            </a:prstGeom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6350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coolSlant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144000" tIns="144000" rIns="144000" bIns="144000" rtlCol="0" anchor="ctr" anchorCtr="0">
              <a:spAutoFit/>
            </a:bodyPr>
            <a:lstStyle/>
            <a:p>
              <a:pPr algn="ctr">
                <a:spcBef>
                  <a:spcPts val="6000"/>
                </a:spcBef>
              </a:pPr>
              <a:r>
                <a:rPr lang="en-US" sz="3600" dirty="0"/>
                <a:t>HOIAKUD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590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t-EE" sz="4000" dirty="0"/>
              <a:t>Eesti keele oskuse </a:t>
            </a:r>
            <a:r>
              <a:rPr lang="et-EE" sz="4000" dirty="0" smtClean="0"/>
              <a:t>regressioonimudel 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167209"/>
              </p:ext>
            </p:extLst>
          </p:nvPr>
        </p:nvGraphicFramePr>
        <p:xfrm>
          <a:off x="838200" y="1196753"/>
          <a:ext cx="10515600" cy="5728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39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616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48160">
                <a:tc>
                  <a:txBody>
                    <a:bodyPr/>
                    <a:lstStyle/>
                    <a:p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inglise k oskus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0,277*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253">
                <a:tc>
                  <a:txBody>
                    <a:bodyPr/>
                    <a:lstStyle/>
                    <a:p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Eestis sündinud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0,224*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4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Eesti kodanik</a:t>
                      </a:r>
                      <a:endParaRPr lang="fi-FI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0,211*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42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keelepiirkond</a:t>
                      </a:r>
                      <a:endParaRPr lang="fi-FI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0, </a:t>
                      </a:r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205*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816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oiakud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0,202*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6347">
                <a:tc>
                  <a:txBody>
                    <a:bodyPr/>
                    <a:lstStyle/>
                    <a:p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kasvupere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0,165*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7253">
                <a:tc>
                  <a:txBody>
                    <a:bodyPr/>
                    <a:lstStyle/>
                    <a:p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eestikeelne</a:t>
                      </a:r>
                      <a:r>
                        <a:rPr lang="et-EE" sz="2000" baseline="0" dirty="0">
                          <a:solidFill>
                            <a:schemeClr val="tx1"/>
                          </a:solidFill>
                        </a:rPr>
                        <a:t> põhikool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0,155*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6685">
                <a:tc>
                  <a:txBody>
                    <a:bodyPr/>
                    <a:lstStyle/>
                    <a:p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vanus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t-EE" sz="2000" dirty="0" smtClean="0">
                          <a:solidFill>
                            <a:schemeClr val="tx1"/>
                          </a:solidFill>
                        </a:rPr>
                        <a:t>0,088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402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000" dirty="0"/>
                        <a:t>konstant= </a:t>
                      </a:r>
                      <a:r>
                        <a:rPr lang="et-EE" sz="2000" dirty="0" smtClean="0"/>
                        <a:t>3,032, </a:t>
                      </a:r>
                      <a:r>
                        <a:rPr lang="et-EE" sz="2000" dirty="0"/>
                        <a:t>R</a:t>
                      </a:r>
                      <a:r>
                        <a:rPr lang="et-EE" sz="2000" baseline="30000" dirty="0"/>
                        <a:t>2</a:t>
                      </a:r>
                      <a:r>
                        <a:rPr lang="et-EE" sz="2000" dirty="0"/>
                        <a:t>=</a:t>
                      </a:r>
                      <a:r>
                        <a:rPr lang="et-EE" sz="2000" dirty="0" smtClean="0"/>
                        <a:t>0,486, </a:t>
                      </a:r>
                      <a:r>
                        <a:rPr lang="et-EE" sz="2000" dirty="0">
                          <a:solidFill>
                            <a:schemeClr val="tx1"/>
                          </a:solidFill>
                        </a:rPr>
                        <a:t>N=</a:t>
                      </a:r>
                      <a:r>
                        <a:rPr lang="et-EE" sz="2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t-EE" sz="2000" baseline="0" dirty="0" smtClean="0">
                          <a:solidFill>
                            <a:schemeClr val="tx1"/>
                          </a:solidFill>
                        </a:rPr>
                        <a:t>289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t-EE" sz="2000" baseline="0" dirty="0"/>
                        <a:t>*: p &lt; 0,05</a:t>
                      </a:r>
                    </a:p>
                    <a:p>
                      <a:r>
                        <a:rPr lang="et-EE" sz="2000" baseline="0" dirty="0"/>
                        <a:t>**: p &lt; 0,01</a:t>
                      </a:r>
                      <a:endParaRPr lang="fi-FI" sz="2000" baseline="30000" dirty="0"/>
                    </a:p>
                    <a:p>
                      <a:endParaRPr lang="fi-FI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445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Kokkuvõtvalt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t-EE" dirty="0" smtClean="0"/>
              <a:t>Keelevaliku puhul on kõige kaalukam mõjutegur keeleoskus.</a:t>
            </a:r>
          </a:p>
          <a:p>
            <a:pPr algn="just"/>
            <a:r>
              <a:rPr lang="et-EE" dirty="0" smtClean="0"/>
              <a:t>Üksikisiku tasandil ennustab eesti keele oskust kõige paremini läänelik identiteet/orientatsioon.</a:t>
            </a:r>
          </a:p>
          <a:p>
            <a:pPr algn="just"/>
            <a:r>
              <a:rPr lang="et-EE" dirty="0" smtClean="0"/>
              <a:t>Eestlaste osakaal keelekeskkonnas mõjutab eesti keele oskajate osakaalu venekeelsete hulgas, aga ka igapäevast keelevalikut, eriti ametnike ja võõrastega.</a:t>
            </a:r>
          </a:p>
          <a:p>
            <a:pPr algn="just"/>
            <a:r>
              <a:rPr lang="et-EE" dirty="0" smtClean="0"/>
              <a:t>Segapere mõjutab nii keeleoskust kui ka keelevalikut, kuid pere- ja sõpruskonnad on ülekaalukalt üherahvuselised.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9220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et-EE" dirty="0"/>
              <a:t>Kasutatud kirjandus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25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t-EE" sz="1800" dirty="0" smtClean="0"/>
              <a:t>Edwards, J. (2010). </a:t>
            </a:r>
            <a:r>
              <a:rPr lang="et-EE" sz="1800" i="1" dirty="0" smtClean="0"/>
              <a:t>Minority languages and group idenity: Cases and categories</a:t>
            </a:r>
            <a:r>
              <a:rPr lang="et-EE" sz="1800" dirty="0" smtClean="0"/>
              <a:t>. Amsterdam: John Benjamins.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t-EE" sz="1800" dirty="0" smtClean="0"/>
              <a:t>Ehala</a:t>
            </a:r>
            <a:r>
              <a:rPr lang="et-EE" sz="1800" dirty="0"/>
              <a:t>, M., Koreinik, K., Praakli, K., Siiner, M. (2014). Kuidas uurida keele kestlikkust? </a:t>
            </a:r>
            <a:r>
              <a:rPr lang="et-EE" sz="1800" i="1" dirty="0"/>
              <a:t>Keel ja Kirjandus</a:t>
            </a:r>
            <a:r>
              <a:rPr lang="et-EE" sz="1800" dirty="0"/>
              <a:t> 7, 1−19.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t-EE" sz="1800" dirty="0"/>
              <a:t>Kalmus, V., </a:t>
            </a:r>
            <a:r>
              <a:rPr lang="en-US" sz="1800" dirty="0" err="1"/>
              <a:t>Pavelson</a:t>
            </a:r>
            <a:r>
              <a:rPr lang="en-US" sz="1800" dirty="0"/>
              <a:t> M. </a:t>
            </a:r>
            <a:r>
              <a:rPr lang="et-EE" sz="1800" dirty="0"/>
              <a:t>(2002). </a:t>
            </a:r>
            <a:r>
              <a:rPr lang="en-US" sz="1800" dirty="0"/>
              <a:t>Schools in Estonia as Institutional Actors and as a Field of </a:t>
            </a:r>
            <a:r>
              <a:rPr lang="en-US" sz="1800" dirty="0" err="1"/>
              <a:t>Socialisation</a:t>
            </a:r>
            <a:r>
              <a:rPr lang="en-US" sz="1800" dirty="0"/>
              <a:t>. </a:t>
            </a:r>
            <a:r>
              <a:rPr lang="en-US" sz="1800" dirty="0" smtClean="0"/>
              <a:t>M. </a:t>
            </a:r>
            <a:r>
              <a:rPr lang="en-US" sz="1800" dirty="0" err="1" smtClean="0"/>
              <a:t>Lauristin</a:t>
            </a:r>
            <a:r>
              <a:rPr lang="en-US" sz="1800" dirty="0" smtClean="0"/>
              <a:t>, M. </a:t>
            </a:r>
            <a:r>
              <a:rPr lang="en-US" sz="1800" dirty="0" err="1" smtClean="0"/>
              <a:t>Heidmets</a:t>
            </a:r>
            <a:r>
              <a:rPr lang="en-US" sz="1800" dirty="0" smtClean="0"/>
              <a:t> (</a:t>
            </a:r>
            <a:r>
              <a:rPr lang="en-US" sz="1800" dirty="0" err="1" smtClean="0"/>
              <a:t>toim</a:t>
            </a:r>
            <a:r>
              <a:rPr lang="en-US" sz="1800" dirty="0" smtClean="0"/>
              <a:t>), The </a:t>
            </a:r>
            <a:r>
              <a:rPr lang="en-US" sz="1800" dirty="0"/>
              <a:t>Challenge of the Russian Minority: Emerging</a:t>
            </a:r>
            <a:r>
              <a:rPr lang="et-EE" sz="1800" dirty="0"/>
              <a:t> </a:t>
            </a:r>
            <a:r>
              <a:rPr lang="en-US" sz="1800" dirty="0"/>
              <a:t>Multicultural Democracy in Estonia</a:t>
            </a:r>
            <a:r>
              <a:rPr lang="et-EE" sz="1800" dirty="0"/>
              <a:t>,</a:t>
            </a:r>
            <a:r>
              <a:rPr lang="en-US" sz="1800" dirty="0"/>
              <a:t> </a:t>
            </a:r>
            <a:r>
              <a:rPr lang="et-EE" sz="1800" dirty="0"/>
              <a:t>(</a:t>
            </a:r>
            <a:r>
              <a:rPr lang="en-US" sz="1800" dirty="0"/>
              <a:t>227–236</a:t>
            </a:r>
            <a:r>
              <a:rPr lang="et-EE" sz="1800" dirty="0"/>
              <a:t>). </a:t>
            </a:r>
            <a:r>
              <a:rPr lang="en-US" sz="1800" dirty="0"/>
              <a:t>Tartu: Tartu University Press</a:t>
            </a:r>
            <a:r>
              <a:rPr lang="et-EE" sz="1800" dirty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t-EE" sz="1800" dirty="0"/>
              <a:t>Li</a:t>
            </a:r>
            <a:r>
              <a:rPr lang="en-US" sz="1800" dirty="0" err="1"/>
              <a:t>ndemann</a:t>
            </a:r>
            <a:r>
              <a:rPr lang="en-US" sz="1800" dirty="0"/>
              <a:t> K, Saar E. </a:t>
            </a:r>
            <a:r>
              <a:rPr lang="et-EE" sz="1800" dirty="0"/>
              <a:t>(2012). </a:t>
            </a:r>
            <a:r>
              <a:rPr lang="en-US" sz="1800" dirty="0"/>
              <a:t>Ethnic inequalities in education: Second-generation Russians in Estonia. </a:t>
            </a:r>
            <a:r>
              <a:rPr lang="en-US" sz="1800" i="1" dirty="0"/>
              <a:t>Ethnic and Racial Studies</a:t>
            </a:r>
            <a:r>
              <a:rPr lang="et-EE" sz="1800" i="1" dirty="0"/>
              <a:t> </a:t>
            </a:r>
            <a:r>
              <a:rPr lang="en-US" sz="1800" dirty="0"/>
              <a:t>35(11)</a:t>
            </a:r>
            <a:r>
              <a:rPr lang="et-EE" sz="1800" dirty="0"/>
              <a:t>, </a:t>
            </a:r>
            <a:r>
              <a:rPr lang="en-US" sz="1800" dirty="0"/>
              <a:t>1974–1998.</a:t>
            </a:r>
            <a:endParaRPr lang="fi-FI" sz="18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t-EE" sz="1800" dirty="0"/>
              <a:t>van Kempen, R., Bolt, G. (2012). Social consequences of residential segregation and mixed neighborhoods. </a:t>
            </a:r>
            <a:r>
              <a:rPr lang="et-EE" sz="1800" i="1" dirty="0"/>
              <a:t>The SAGE Handbook of Housing Studies</a:t>
            </a:r>
            <a:r>
              <a:rPr lang="et-EE" sz="1800" dirty="0"/>
              <a:t>. SAGE Publications, 439-460.</a:t>
            </a:r>
          </a:p>
          <a:p>
            <a:pPr marL="0" indent="0">
              <a:buNone/>
            </a:pPr>
            <a:r>
              <a:rPr lang="fi-FI" sz="1800" dirty="0" err="1"/>
              <a:t>Puur</a:t>
            </a:r>
            <a:r>
              <a:rPr lang="fi-FI" sz="1800" dirty="0"/>
              <a:t>, </a:t>
            </a:r>
            <a:r>
              <a:rPr lang="et-EE" sz="1800" dirty="0"/>
              <a:t>P., </a:t>
            </a:r>
            <a:r>
              <a:rPr lang="fi-FI" sz="1800" dirty="0" err="1"/>
              <a:t>Rahnu</a:t>
            </a:r>
            <a:r>
              <a:rPr lang="fi-FI" sz="1800" dirty="0"/>
              <a:t>, </a:t>
            </a:r>
            <a:r>
              <a:rPr lang="et-EE" sz="1800" dirty="0"/>
              <a:t>L., </a:t>
            </a:r>
            <a:r>
              <a:rPr lang="fi-FI" sz="1800" dirty="0" err="1"/>
              <a:t>Valge</a:t>
            </a:r>
            <a:r>
              <a:rPr lang="et-EE" sz="1800" dirty="0"/>
              <a:t>, J. (</a:t>
            </a:r>
            <a:r>
              <a:rPr lang="et-EE" sz="1800" dirty="0" smtClean="0"/>
              <a:t>2016a)</a:t>
            </a:r>
            <a:r>
              <a:rPr lang="et-EE" sz="1800" dirty="0"/>
              <a:t>. </a:t>
            </a:r>
            <a:r>
              <a:rPr lang="fi-FI" sz="1800" dirty="0"/>
              <a:t>Eesti </a:t>
            </a:r>
            <a:r>
              <a:rPr lang="fi-FI" sz="1800" dirty="0" err="1"/>
              <a:t>keel</a:t>
            </a:r>
            <a:r>
              <a:rPr lang="fi-FI" sz="1800" dirty="0"/>
              <a:t> </a:t>
            </a:r>
            <a:r>
              <a:rPr lang="fi-FI" sz="1800" dirty="0" err="1"/>
              <a:t>sisserändetuules</a:t>
            </a:r>
            <a:r>
              <a:rPr lang="fi-FI" sz="1800" dirty="0"/>
              <a:t> (</a:t>
            </a:r>
            <a:r>
              <a:rPr lang="et-EE" sz="1800" dirty="0"/>
              <a:t>I</a:t>
            </a:r>
            <a:r>
              <a:rPr lang="fi-FI" sz="1800" dirty="0"/>
              <a:t>)</a:t>
            </a:r>
            <a:r>
              <a:rPr lang="et-EE" sz="1800" dirty="0"/>
              <a:t>. </a:t>
            </a:r>
            <a:r>
              <a:rPr lang="fi-FI" sz="1800" dirty="0" err="1"/>
              <a:t>Demograafiline</a:t>
            </a:r>
            <a:r>
              <a:rPr lang="fi-FI" sz="1800" dirty="0"/>
              <a:t> </a:t>
            </a:r>
            <a:r>
              <a:rPr lang="fi-FI" sz="1800" dirty="0" err="1"/>
              <a:t>tagasivaade</a:t>
            </a:r>
            <a:r>
              <a:rPr lang="fi-FI" sz="1800" dirty="0"/>
              <a:t> 1989–2011 ja </a:t>
            </a:r>
            <a:r>
              <a:rPr lang="fi-FI" sz="1800" dirty="0" err="1"/>
              <a:t>edasipilk</a:t>
            </a:r>
            <a:r>
              <a:rPr lang="et-EE" sz="1800" dirty="0"/>
              <a:t>. </a:t>
            </a:r>
            <a:r>
              <a:rPr lang="et-EE" sz="1800" i="1" dirty="0"/>
              <a:t>Keel ja Kirjandus </a:t>
            </a:r>
            <a:r>
              <a:rPr lang="et-EE" sz="1800" dirty="0"/>
              <a:t>4, </a:t>
            </a:r>
            <a:r>
              <a:rPr lang="et-EE" sz="1800" dirty="0" smtClean="0"/>
              <a:t>268–280.</a:t>
            </a:r>
            <a:endParaRPr lang="et-EE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800" dirty="0" err="1"/>
              <a:t>Puur</a:t>
            </a:r>
            <a:r>
              <a:rPr lang="fi-FI" sz="1800" dirty="0"/>
              <a:t>, </a:t>
            </a:r>
            <a:r>
              <a:rPr lang="et-EE" sz="1800" dirty="0"/>
              <a:t>P., </a:t>
            </a:r>
            <a:r>
              <a:rPr lang="fi-FI" sz="1800" dirty="0" err="1"/>
              <a:t>Rahnu</a:t>
            </a:r>
            <a:r>
              <a:rPr lang="fi-FI" sz="1800" dirty="0"/>
              <a:t>, </a:t>
            </a:r>
            <a:r>
              <a:rPr lang="et-EE" sz="1800" dirty="0"/>
              <a:t>L., </a:t>
            </a:r>
            <a:r>
              <a:rPr lang="fi-FI" sz="1800" dirty="0" err="1"/>
              <a:t>Valge</a:t>
            </a:r>
            <a:r>
              <a:rPr lang="et-EE" sz="1800" dirty="0"/>
              <a:t>, J. (</a:t>
            </a:r>
            <a:r>
              <a:rPr lang="et-EE" sz="1800" dirty="0" smtClean="0"/>
              <a:t>2016b)</a:t>
            </a:r>
            <a:r>
              <a:rPr lang="et-EE" sz="1800" dirty="0"/>
              <a:t>. </a:t>
            </a:r>
            <a:r>
              <a:rPr lang="fi-FI" sz="1800" dirty="0"/>
              <a:t>Eesti </a:t>
            </a:r>
            <a:r>
              <a:rPr lang="fi-FI" sz="1800" dirty="0" err="1"/>
              <a:t>keel</a:t>
            </a:r>
            <a:r>
              <a:rPr lang="fi-FI" sz="1800" dirty="0"/>
              <a:t> </a:t>
            </a:r>
            <a:r>
              <a:rPr lang="fi-FI" sz="1800" dirty="0" err="1"/>
              <a:t>sisserändetuules</a:t>
            </a:r>
            <a:r>
              <a:rPr lang="fi-FI" sz="1800" dirty="0"/>
              <a:t> (I</a:t>
            </a:r>
            <a:r>
              <a:rPr lang="et-EE" sz="1800" dirty="0"/>
              <a:t>I</a:t>
            </a:r>
            <a:r>
              <a:rPr lang="fi-FI" sz="1800" dirty="0"/>
              <a:t>)</a:t>
            </a:r>
            <a:r>
              <a:rPr lang="et-EE" sz="1800" dirty="0"/>
              <a:t>. </a:t>
            </a:r>
            <a:r>
              <a:rPr lang="fi-FI" sz="1800" dirty="0" err="1"/>
              <a:t>Demograafiline</a:t>
            </a:r>
            <a:r>
              <a:rPr lang="fi-FI" sz="1800" dirty="0"/>
              <a:t> </a:t>
            </a:r>
            <a:r>
              <a:rPr lang="fi-FI" sz="1800" dirty="0" err="1"/>
              <a:t>tagasivaade</a:t>
            </a:r>
            <a:r>
              <a:rPr lang="fi-FI" sz="1800" dirty="0"/>
              <a:t> 1989–2011 ja </a:t>
            </a:r>
            <a:r>
              <a:rPr lang="fi-FI" sz="1800" dirty="0" err="1"/>
              <a:t>edasipilk</a:t>
            </a:r>
            <a:r>
              <a:rPr lang="et-EE" sz="1800" dirty="0"/>
              <a:t>. </a:t>
            </a:r>
            <a:r>
              <a:rPr lang="et-EE" sz="1800" i="1" dirty="0"/>
              <a:t>Keel ja Kirjandus </a:t>
            </a:r>
            <a:r>
              <a:rPr lang="et-EE" sz="1800" dirty="0"/>
              <a:t>5, </a:t>
            </a:r>
            <a:r>
              <a:rPr lang="et-EE" sz="1800" dirty="0" smtClean="0"/>
              <a:t>354–372.</a:t>
            </a:r>
            <a:endParaRPr lang="fi-FI" sz="1800" dirty="0">
              <a:solidFill>
                <a:srgbClr val="FF0000"/>
              </a:solidFill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et-EE" sz="1800" dirty="0"/>
              <a:t>Rannut, Ü. (2005). </a:t>
            </a:r>
            <a:r>
              <a:rPr lang="et-EE" sz="1800" i="1" dirty="0"/>
              <a:t>Keelekeskkonna mõju vene õpilaste eesti keele omandamisele ja integratsioonile Eestis</a:t>
            </a:r>
            <a:r>
              <a:rPr lang="et-EE" sz="1800" dirty="0"/>
              <a:t>. Tallinn: TLÜ Kirjastus.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Toomet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O</a:t>
            </a:r>
            <a:r>
              <a:rPr kumimoji="0" lang="et-EE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.,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Silm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S</a:t>
            </a:r>
            <a:r>
              <a:rPr kumimoji="0" lang="et-EE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.,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Saluveer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E</a:t>
            </a:r>
            <a:r>
              <a:rPr kumimoji="0" lang="et-EE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.,</a:t>
            </a:r>
            <a:r>
              <a:rPr kumimoji="0" lang="et-EE" altLang="fi-FI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Ahas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R</a:t>
            </a:r>
            <a:r>
              <a:rPr kumimoji="0" lang="et-EE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.,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Tammaru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T</a:t>
            </a:r>
            <a:r>
              <a:rPr kumimoji="0" lang="et-EE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(2015).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Where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Do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Ethno-Linguistic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Groups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Meet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? How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Copresence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during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Free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-Time Is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Related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to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Copresence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at Home and at </a:t>
            </a:r>
            <a:r>
              <a:rPr kumimoji="0" lang="fi-FI" altLang="fi-F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Work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  <a:r>
              <a:rPr kumimoji="0" lang="fi-FI" altLang="fi-FI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PLoS</a:t>
            </a:r>
            <a:r>
              <a:rPr kumimoji="0" lang="fi-FI" altLang="fi-FI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ONE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10 (5), 1−16</a:t>
            </a:r>
            <a:r>
              <a:rPr kumimoji="0" lang="et-EE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t-EE" sz="1800" dirty="0"/>
          </a:p>
          <a:p>
            <a:pPr marL="0" indent="0" algn="just">
              <a:lnSpc>
                <a:spcPct val="100000"/>
              </a:lnSpc>
              <a:buNone/>
            </a:pP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796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6712"/>
            <a:ext cx="10972800" cy="554461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just"/>
            <a:r>
              <a:rPr lang="et-EE" sz="3000" dirty="0" smtClean="0">
                <a:latin typeface="Calibri" charset="0"/>
              </a:rPr>
              <a:t>Ettekanne analüüsib suhtluskeele valikut erinevates Eesti keelekeskkondades 2015. aasta keelesotsioloogilise küsitluse andmete põhjal. </a:t>
            </a:r>
          </a:p>
          <a:p>
            <a:pPr algn="just"/>
            <a:endParaRPr lang="et-EE" sz="3000" dirty="0" smtClean="0"/>
          </a:p>
          <a:p>
            <a:pPr algn="just"/>
            <a:r>
              <a:rPr lang="et-EE" sz="3000" dirty="0" smtClean="0"/>
              <a:t>Millised näitajad ennustavad venekeelsete (L1) </a:t>
            </a:r>
            <a:r>
              <a:rPr lang="et-EE" sz="3000" dirty="0" smtClean="0">
                <a:latin typeface="Calibri" charset="0"/>
              </a:rPr>
              <a:t>Eesti püsielanike keelevalikuid </a:t>
            </a:r>
            <a:r>
              <a:rPr lang="et-EE" sz="3000" dirty="0" smtClean="0"/>
              <a:t>erinevates domeenides?</a:t>
            </a:r>
          </a:p>
          <a:p>
            <a:pPr algn="just"/>
            <a:r>
              <a:rPr lang="et-EE" sz="3000" dirty="0" smtClean="0">
                <a:latin typeface="Calibri" charset="0"/>
              </a:rPr>
              <a:t>Millised näitajad ennustavad venekeelsete (L1) Eesti püsielanike eesti keele oskust?</a:t>
            </a:r>
          </a:p>
          <a:p>
            <a:pPr algn="just"/>
            <a:endParaRPr lang="et-EE" sz="3000" dirty="0" smtClean="0">
              <a:latin typeface="Calibri" charset="0"/>
            </a:endParaRPr>
          </a:p>
          <a:p>
            <a:pPr algn="just"/>
            <a:r>
              <a:rPr lang="et-EE" sz="3000" dirty="0" smtClean="0">
                <a:latin typeface="Calibri" charset="0"/>
              </a:rPr>
              <a:t>Küsitlus:</a:t>
            </a:r>
          </a:p>
          <a:p>
            <a:pPr lvl="1" algn="just"/>
            <a:r>
              <a:rPr lang="en-US" sz="3000" dirty="0">
                <a:latin typeface="Calibri" charset="0"/>
              </a:rPr>
              <a:t>a</a:t>
            </a:r>
            <a:r>
              <a:rPr lang="et-EE" sz="3000" smtClean="0">
                <a:latin typeface="Calibri" charset="0"/>
              </a:rPr>
              <a:t>prill-mai 2015, </a:t>
            </a:r>
            <a:r>
              <a:rPr lang="et-EE" sz="3000" dirty="0" smtClean="0">
                <a:latin typeface="Calibri" charset="0"/>
              </a:rPr>
              <a:t>Turu-uuringute AS</a:t>
            </a:r>
          </a:p>
          <a:p>
            <a:pPr lvl="1" algn="just"/>
            <a:r>
              <a:rPr lang="et-EE" sz="3000" dirty="0" smtClean="0">
                <a:latin typeface="Calibri" charset="0"/>
              </a:rPr>
              <a:t>N=1006, 15-74-aastast Eesti elanikku, keelekeskkonna põhine valim</a:t>
            </a:r>
          </a:p>
          <a:p>
            <a:pPr lvl="1" algn="just"/>
            <a:r>
              <a:rPr lang="et-EE" sz="3000" dirty="0" smtClean="0">
                <a:latin typeface="Calibri" charset="0"/>
              </a:rPr>
              <a:t>lähte-aadressi meetod, nn noorema mehe reegel</a:t>
            </a:r>
          </a:p>
          <a:p>
            <a:pPr lvl="1" algn="just"/>
            <a:endParaRPr lang="et" sz="24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84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t-EE" dirty="0"/>
              <a:t>ekkam.ut.ee</a:t>
            </a:r>
          </a:p>
        </p:txBody>
      </p:sp>
    </p:spTree>
    <p:extLst>
      <p:ext uri="{BB962C8B-B14F-4D97-AF65-F5344CB8AC3E}">
        <p14:creationId xmlns:p14="http://schemas.microsoft.com/office/powerpoint/2010/main" val="48837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dirty="0"/>
              <a:t>K</a:t>
            </a:r>
            <a:r>
              <a:rPr lang="et-EE" sz="4000" dirty="0" smtClean="0"/>
              <a:t>eelekeskkonna </a:t>
            </a:r>
            <a:r>
              <a:rPr lang="et-EE" sz="4000" dirty="0"/>
              <a:t>mõistest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t-EE" sz="2800" dirty="0"/>
              <a:t>„Ökoloogilise lähenemise üks aluspõhimõtteid on nähtusi mõjutavate tegurite (koos)mõju mitmetahuline analüüs. Keelte jätkusuutlikkus sõltub väga avarast mõjutegurite kogumist, mis hõlmab demograafilisi, majanduslikke, sotsiaalseid, poliitilisi, </a:t>
            </a:r>
            <a:r>
              <a:rPr lang="et-EE" sz="2800" dirty="0">
                <a:solidFill>
                  <a:srgbClr val="000000"/>
                </a:solidFill>
              </a:rPr>
              <a:t>kultuurilisi, sotsiolingvistilisi, hoiakulisi, diskursiivseid ja teisi mõjurite rühmi“ (Ehala jt 2014: 490)</a:t>
            </a:r>
            <a:r>
              <a:rPr lang="et-EE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t-EE" sz="2800" dirty="0">
              <a:solidFill>
                <a:srgbClr val="000000"/>
              </a:solidFill>
            </a:endParaRPr>
          </a:p>
          <a:p>
            <a:pPr algn="just"/>
            <a:r>
              <a:rPr lang="et-EE" sz="2800" dirty="0">
                <a:solidFill>
                  <a:srgbClr val="000000"/>
                </a:solidFill>
              </a:rPr>
              <a:t>Edwardsil (2010) 11 valdkonda, meil esialgu demograafilised, keelelised, institutsionaalsed ja sotsiaalpsühholoogilised tegurite rühmad.</a:t>
            </a:r>
          </a:p>
          <a:p>
            <a:r>
              <a:rPr lang="et-EE" sz="2800" dirty="0"/>
              <a:t>Eeldame, et kõneleja keelevalikute puhul mängivad rolli mõlemat, nii ratsionaalset kui ka </a:t>
            </a:r>
            <a:r>
              <a:rPr lang="et-EE" sz="2800" dirty="0" smtClean="0"/>
              <a:t>emotsionaalset </a:t>
            </a:r>
            <a:r>
              <a:rPr lang="et-EE" sz="2800" dirty="0"/>
              <a:t>tüüpi hoiakud.</a:t>
            </a:r>
          </a:p>
        </p:txBody>
      </p:sp>
    </p:spTree>
    <p:extLst>
      <p:ext uri="{BB962C8B-B14F-4D97-AF65-F5344CB8AC3E}">
        <p14:creationId xmlns:p14="http://schemas.microsoft.com/office/powerpoint/2010/main" val="1450484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pPr marL="0" indent="0" algn="r">
              <a:buNone/>
            </a:pPr>
            <a:endParaRPr lang="et-EE" sz="1400" dirty="0"/>
          </a:p>
          <a:p>
            <a:pPr marL="0" indent="0" algn="r">
              <a:buNone/>
            </a:pPr>
            <a:endParaRPr lang="et-EE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9525001" y="6176962"/>
            <a:ext cx="205105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t-EE" dirty="0"/>
              <a:t>Allikas: Puur jt 2016b, Joonis 9</a:t>
            </a:r>
            <a:endParaRPr lang="en-US" dirty="0"/>
          </a:p>
        </p:txBody>
      </p:sp>
      <p:pic>
        <p:nvPicPr>
          <p:cNvPr id="2" name="Picture 1" descr="Puur-jt_joon9_UU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9915" y="619125"/>
            <a:ext cx="10960735" cy="550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94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dirty="0"/>
              <a:t>Eesti keelekeskkonnad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10000"/>
          </a:bodyPr>
          <a:lstStyle/>
          <a:p>
            <a:r>
              <a:rPr lang="et-EE" dirty="0"/>
              <a:t>Rannut (2005: 45) eristab Eestis nelja keelekeskkonda: </a:t>
            </a:r>
          </a:p>
          <a:p>
            <a:pPr lvl="1"/>
            <a:r>
              <a:rPr lang="et-EE" dirty="0"/>
              <a:t>pealinn Tallinn, mida iseloomustab laialdane mitmekeelsus,</a:t>
            </a:r>
          </a:p>
          <a:p>
            <a:pPr lvl="1"/>
            <a:r>
              <a:rPr lang="et-EE" dirty="0"/>
              <a:t>Ida-Eesti linnad, mida iseloomustab vene keele domineerimine,</a:t>
            </a:r>
          </a:p>
          <a:p>
            <a:pPr lvl="1"/>
            <a:r>
              <a:rPr lang="et-EE" dirty="0"/>
              <a:t>väikese venekeelse vähemusega linnad (15–30 %) ning </a:t>
            </a:r>
          </a:p>
          <a:p>
            <a:pPr lvl="1"/>
            <a:r>
              <a:rPr lang="et-EE" dirty="0"/>
              <a:t>ülekaalukalt eestikeelse rahvastikuga linnad ja maapiirkonnad.</a:t>
            </a:r>
          </a:p>
          <a:p>
            <a:pPr algn="just"/>
            <a:r>
              <a:rPr lang="et-EE" dirty="0"/>
              <a:t>Tallinn ilmselt kõige heterogeensem</a:t>
            </a:r>
            <a:r>
              <a:rPr lang="et-EE" dirty="0" smtClean="0"/>
              <a:t>, </a:t>
            </a:r>
            <a:r>
              <a:rPr lang="et-EE" dirty="0"/>
              <a:t>kas </a:t>
            </a:r>
            <a:r>
              <a:rPr lang="et-EE" dirty="0" smtClean="0"/>
              <a:t>ka segregeeritum</a:t>
            </a:r>
            <a:r>
              <a:rPr lang="et-EE" dirty="0"/>
              <a:t>?</a:t>
            </a:r>
          </a:p>
          <a:p>
            <a:pPr algn="just"/>
            <a:r>
              <a:rPr lang="et-EE" dirty="0"/>
              <a:t>Juba 1970ndatel etnolingvistiliselt naabruskonniti, töökohapõhiselt ja kooliti segregeeritud (vt nt Kalmus, Pavelson 2002; Lindemann, Saar 2012).</a:t>
            </a:r>
          </a:p>
          <a:p>
            <a:pPr algn="just"/>
            <a:r>
              <a:rPr lang="et-EE" dirty="0"/>
              <a:t>Ka REL 2011 andmetel eristab linnaosa eesti ja vene keele kõnelejaid.</a:t>
            </a:r>
          </a:p>
        </p:txBody>
      </p:sp>
    </p:spTree>
    <p:extLst>
      <p:ext uri="{BB962C8B-B14F-4D97-AF65-F5344CB8AC3E}">
        <p14:creationId xmlns:p14="http://schemas.microsoft.com/office/powerpoint/2010/main" val="66261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190072"/>
              </p:ext>
            </p:extLst>
          </p:nvPr>
        </p:nvGraphicFramePr>
        <p:xfrm>
          <a:off x="774700" y="763903"/>
          <a:ext cx="10071101" cy="510349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955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1300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78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400" dirty="0"/>
                        <a:t>eesti k emakeelena</a:t>
                      </a:r>
                    </a:p>
                    <a:p>
                      <a:pPr algn="r"/>
                      <a:r>
                        <a:rPr lang="et-EE" sz="2400" dirty="0"/>
                        <a:t>%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400" dirty="0"/>
                        <a:t>eesti k võõrkeelena</a:t>
                      </a:r>
                    </a:p>
                    <a:p>
                      <a:pPr algn="r"/>
                      <a:r>
                        <a:rPr lang="et-EE" sz="2400" dirty="0"/>
                        <a:t>%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400" dirty="0"/>
                        <a:t>eesti k oskuseta</a:t>
                      </a:r>
                    </a:p>
                    <a:p>
                      <a:pPr algn="r"/>
                      <a:r>
                        <a:rPr lang="et-EE" sz="2400" dirty="0"/>
                        <a:t>%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/>
                        <a:t>Eesti</a:t>
                      </a:r>
                      <a:r>
                        <a:rPr lang="et-EE" sz="2400" baseline="0" dirty="0"/>
                        <a:t> </a:t>
                      </a:r>
                      <a:r>
                        <a:rPr lang="et-EE" sz="2400" dirty="0"/>
                        <a:t>kodakondsusega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/>
                        <a:t>%</a:t>
                      </a:r>
                      <a:endParaRPr lang="fi-FI" sz="2400" dirty="0"/>
                    </a:p>
                    <a:p>
                      <a:pPr algn="r"/>
                      <a:endParaRPr lang="fi-FI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7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/>
                        <a:t>Tallinn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53,1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22,8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24,1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79,0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4002">
                <a:tc>
                  <a:txBody>
                    <a:bodyPr/>
                    <a:lstStyle/>
                    <a:p>
                      <a:r>
                        <a:rPr lang="et-EE" sz="2400" dirty="0"/>
                        <a:t>...Kesklinn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73,8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14,1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12,1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88,4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4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400" dirty="0"/>
                        <a:t>...Lasnamäe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25,8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34,7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39,5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66,5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34002">
                <a:tc>
                  <a:txBody>
                    <a:bodyPr/>
                    <a:lstStyle/>
                    <a:p>
                      <a:r>
                        <a:rPr lang="et-EE" sz="2400" dirty="0"/>
                        <a:t>...Nõmme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85,3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8,0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6,7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93,7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34002">
                <a:tc>
                  <a:txBody>
                    <a:bodyPr/>
                    <a:lstStyle/>
                    <a:p>
                      <a:r>
                        <a:rPr lang="et-EE" sz="2400" dirty="0"/>
                        <a:t>...Põhja-Tallinn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47,6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22,9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29,5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000" dirty="0"/>
                        <a:t>73,0</a:t>
                      </a:r>
                      <a:endParaRPr lang="fi-FI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575800" y="6134100"/>
            <a:ext cx="195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Allikas: REL 2011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1056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dirty="0"/>
              <a:t>Mobiilsusuuringud segregatsioonist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851" y="1417638"/>
            <a:ext cx="10972800" cy="4847680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endParaRPr lang="et-EE" sz="8000" dirty="0"/>
          </a:p>
          <a:p>
            <a:pPr algn="just"/>
            <a:r>
              <a:rPr lang="et-EE" sz="11200" dirty="0"/>
              <a:t>Erinevalt loendus- või registripõhisest </a:t>
            </a:r>
            <a:r>
              <a:rPr lang="et-EE" sz="11200" dirty="0" smtClean="0"/>
              <a:t>analüüsist, näitab mobiilipositsioneerimine </a:t>
            </a:r>
            <a:r>
              <a:rPr lang="et-EE" sz="11200" dirty="0"/>
              <a:t>(</a:t>
            </a:r>
            <a:r>
              <a:rPr lang="et-EE" sz="11200" i="1" dirty="0"/>
              <a:t>passive-positioning data</a:t>
            </a:r>
            <a:r>
              <a:rPr lang="et-EE" sz="11200" dirty="0"/>
              <a:t>) </a:t>
            </a:r>
            <a:r>
              <a:rPr lang="et-EE" sz="11200" dirty="0" smtClean="0"/>
              <a:t>(</a:t>
            </a:r>
            <a:r>
              <a:rPr lang="et-EE" sz="11200" dirty="0"/>
              <a:t>Toomet jt 2012):</a:t>
            </a:r>
            <a:endParaRPr lang="fi-FI" sz="11200" dirty="0"/>
          </a:p>
          <a:p>
            <a:pPr lvl="1" algn="just"/>
            <a:r>
              <a:rPr lang="et-EE" sz="11200" dirty="0"/>
              <a:t>Vene keele kõnelejad </a:t>
            </a:r>
            <a:r>
              <a:rPr lang="et-EE" sz="11200" dirty="0" smtClean="0"/>
              <a:t>koonduvad elu- </a:t>
            </a:r>
            <a:r>
              <a:rPr lang="et-EE" sz="11200" dirty="0"/>
              <a:t>ja töökohajärgselt, kuid omavad suuremat võimalust kohtuda eesti keele kõnelejatega vaba-aja tegevuste kaudu.</a:t>
            </a:r>
          </a:p>
          <a:p>
            <a:pPr lvl="1" algn="just"/>
            <a:r>
              <a:rPr lang="et-EE" sz="11200" dirty="0"/>
              <a:t>Tallinna elanikud kogevad märkimisväärselt mitmekesisemat etnolingvistilist keskkonda väljaspool tööaega ja elukohta </a:t>
            </a:r>
            <a:r>
              <a:rPr lang="et-EE" sz="11200" dirty="0" smtClean="0"/>
              <a:t>(</a:t>
            </a:r>
            <a:r>
              <a:rPr lang="fi-FI" sz="11200" i="1" dirty="0" err="1"/>
              <a:t>out-of-home</a:t>
            </a:r>
            <a:r>
              <a:rPr lang="fi-FI" sz="11200" i="1" dirty="0"/>
              <a:t> </a:t>
            </a:r>
            <a:r>
              <a:rPr lang="fi-FI" sz="11200" i="1" dirty="0" err="1"/>
              <a:t>non-employment</a:t>
            </a:r>
            <a:r>
              <a:rPr lang="fi-FI" sz="11200" i="1" dirty="0"/>
              <a:t> </a:t>
            </a:r>
            <a:r>
              <a:rPr lang="fi-FI" sz="11200" i="1" dirty="0" err="1"/>
              <a:t>activities</a:t>
            </a:r>
            <a:r>
              <a:rPr lang="et-EE" sz="11200" dirty="0" smtClean="0"/>
              <a:t>).</a:t>
            </a:r>
            <a:endParaRPr lang="et-EE" sz="11200" dirty="0"/>
          </a:p>
          <a:p>
            <a:pPr lvl="1" algn="just"/>
            <a:r>
              <a:rPr lang="et-EE" sz="11200" dirty="0"/>
              <a:t>Kui elu- ja töökohajärgne segregatsioon on ilmne, siis vaba-aja tegevused on koondunud linnasüdamesse ning pole määratud põhiliste sotsiaaldemograafiliste tunnuste poolt. </a:t>
            </a:r>
          </a:p>
          <a:p>
            <a:pPr lvl="1" algn="just"/>
            <a:r>
              <a:rPr lang="et-EE" sz="11200" dirty="0"/>
              <a:t>Linna suurus ja tugeva keskuse olemasolu võivad segregatsiooni leevendada.</a:t>
            </a:r>
          </a:p>
          <a:p>
            <a:endParaRPr lang="et-EE" sz="5000" dirty="0"/>
          </a:p>
        </p:txBody>
      </p:sp>
    </p:spTree>
    <p:extLst>
      <p:ext uri="{BB962C8B-B14F-4D97-AF65-F5344CB8AC3E}">
        <p14:creationId xmlns:p14="http://schemas.microsoft.com/office/powerpoint/2010/main" val="401965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408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Diglossia</a:t>
            </a:r>
            <a:r>
              <a:rPr lang="en-US" dirty="0"/>
              <a:t> ja </a:t>
            </a:r>
            <a:r>
              <a:rPr lang="en-US" dirty="0" err="1"/>
              <a:t>Domeenid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4745"/>
            <a:ext cx="10972800" cy="5001420"/>
          </a:xfrm>
        </p:spPr>
        <p:txBody>
          <a:bodyPr/>
          <a:lstStyle/>
          <a:p>
            <a:pPr algn="just"/>
            <a:r>
              <a:rPr lang="et-EE" dirty="0"/>
              <a:t>Diglossia – keeleline režiim, mille puhul ametlikes suhtlusdomeenides kasutatakse üht keelt (H) ja mitteametlikes domeenides teist keelt (L). </a:t>
            </a:r>
          </a:p>
          <a:p>
            <a:pPr algn="just"/>
            <a:r>
              <a:rPr lang="et-EE" dirty="0"/>
              <a:t>Domeen on Fishmani (1972: 437) järgi selline keelekasutusvaldkond, kus järjekindlalt kasutatakse üht kahest ühiskonnas kasutusel olevast keelest.</a:t>
            </a:r>
          </a:p>
          <a:p>
            <a:pPr algn="just"/>
            <a:r>
              <a:rPr lang="et-EE" dirty="0"/>
              <a:t>Domeeni mõiste on Fishmanil liiga range, tegelikkuses ei ole valik H ja L vahel nii range.</a:t>
            </a:r>
          </a:p>
          <a:p>
            <a:pPr algn="just"/>
            <a:r>
              <a:rPr lang="et-EE" dirty="0"/>
              <a:t>Domeenide hulk ja piirid on sageli ebamäärased.</a:t>
            </a:r>
          </a:p>
        </p:txBody>
      </p:sp>
    </p:spTree>
    <p:extLst>
      <p:ext uri="{BB962C8B-B14F-4D97-AF65-F5344CB8AC3E}">
        <p14:creationId xmlns:p14="http://schemas.microsoft.com/office/powerpoint/2010/main" val="1248174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t-EE" dirty="0"/>
              <a:t>Keelevalik domeenides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616623"/>
          </a:xfrm>
        </p:spPr>
        <p:txBody>
          <a:bodyPr>
            <a:normAutofit/>
          </a:bodyPr>
          <a:lstStyle/>
          <a:p>
            <a:pPr algn="just"/>
            <a:r>
              <a:rPr lang="et-EE" dirty="0"/>
              <a:t>EKKAMi 2015 a. uuringus koguti keelevaliku kohta domeenides andmeid uuritavate enesehinnangu teel.</a:t>
            </a:r>
          </a:p>
          <a:p>
            <a:pPr algn="just"/>
            <a:r>
              <a:rPr lang="et-EE" dirty="0"/>
              <a:t>Domeenide keelevaliku küsimusi oli kokku 15 puudutades sisekõne, perekonda, sõpru, tuttavaid, teenindajaid, ametnikke, võõraid, mitmesuguseid meediakanaleid ja kultuuriüritusi.</a:t>
            </a:r>
          </a:p>
          <a:p>
            <a:r>
              <a:rPr lang="et-EE" dirty="0"/>
              <a:t>Näiteks: </a:t>
            </a:r>
            <a:r>
              <a:rPr lang="et-EE" i="1" dirty="0"/>
              <a:t>Mis keeles Te suhtlete meditsiinitöötajatega?</a:t>
            </a:r>
            <a:endParaRPr lang="et-EE" i="1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et-EE" sz="2400" dirty="0"/>
              <a:t>1 – ainult eesti keeles; 2 – enamasti eesti keeles; 3 – rohkem eesti kui mõnes teises keeles; 4 – eesti ja mõnes teises keeles võrdselt; 5 – rohkem mõnes teises keeles kui eesti keeles; 6 – enamasti mõnes teises keeles; 7 – ainult mõnes teises keeles </a:t>
            </a:r>
          </a:p>
          <a:p>
            <a:pPr marL="0" indent="0">
              <a:buNone/>
            </a:pPr>
            <a:r>
              <a:rPr lang="et-EE" sz="2400" dirty="0"/>
              <a:t>Vastuste 2-7 puhul lisaküsimus: Millist keelt või keeli Te silmas peate?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5746318"/>
      </p:ext>
    </p:extLst>
  </p:cSld>
  <p:clrMapOvr>
    <a:masterClrMapping/>
  </p:clrMapOvr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9714</TotalTime>
  <Words>1160</Words>
  <Application>Microsoft Office PowerPoint</Application>
  <PresentationFormat>Custom</PresentationFormat>
  <Paragraphs>178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Tarkvarakomplekti Office kujundus</vt:lpstr>
      <vt:lpstr>Suhtluskeele valik Eesti keelekeskkondades</vt:lpstr>
      <vt:lpstr>PowerPoint Presentation</vt:lpstr>
      <vt:lpstr>Keelekeskkonna mõistest</vt:lpstr>
      <vt:lpstr>PowerPoint Presentation</vt:lpstr>
      <vt:lpstr>Eesti keelekeskkonnad</vt:lpstr>
      <vt:lpstr>PowerPoint Presentation</vt:lpstr>
      <vt:lpstr>Mobiilsusuuringud segregatsioonist</vt:lpstr>
      <vt:lpstr>Diglossia ja Domeenid</vt:lpstr>
      <vt:lpstr>Keelevalik domeenides</vt:lpstr>
      <vt:lpstr>Eesti venekeelse elanikkonna keelevalikud, N=289</vt:lpstr>
      <vt:lpstr>Keelevalik sõpradega</vt:lpstr>
      <vt:lpstr>Keelevalik ametnikega</vt:lpstr>
      <vt:lpstr>Keelevalik võõrastega</vt:lpstr>
      <vt:lpstr>Keelevaliku võimalikud mõjutegurid</vt:lpstr>
      <vt:lpstr>Suhtluskeele valiku regressioonimudel</vt:lpstr>
      <vt:lpstr>Keeleoskuse võimalikud mõjutegurid</vt:lpstr>
      <vt:lpstr>Eesti keele oskuse regressioonimudel </vt:lpstr>
      <vt:lpstr>Kokkuvõtvalt</vt:lpstr>
      <vt:lpstr>Kasutatud kirjandus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consectetuer adipiscing elit</dc:title>
  <dc:creator>Martin Ehala</dc:creator>
  <cp:lastModifiedBy>väike saal</cp:lastModifiedBy>
  <cp:revision>94</cp:revision>
  <dcterms:created xsi:type="dcterms:W3CDTF">2014-06-03T17:28:34Z</dcterms:created>
  <dcterms:modified xsi:type="dcterms:W3CDTF">2016-05-18T11:01:32Z</dcterms:modified>
</cp:coreProperties>
</file>