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65" r:id="rId3"/>
    <p:sldId id="276" r:id="rId4"/>
    <p:sldId id="275" r:id="rId5"/>
    <p:sldId id="267" r:id="rId6"/>
    <p:sldId id="269" r:id="rId7"/>
    <p:sldId id="270" r:id="rId8"/>
    <p:sldId id="271" r:id="rId9"/>
    <p:sldId id="272" r:id="rId10"/>
    <p:sldId id="263" r:id="rId11"/>
    <p:sldId id="274" r:id="rId12"/>
    <p:sldId id="277" r:id="rId13"/>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82729" autoAdjust="0"/>
  </p:normalViewPr>
  <p:slideViewPr>
    <p:cSldViewPr snapToGrid="0">
      <p:cViewPr varScale="1">
        <p:scale>
          <a:sx n="61" d="100"/>
          <a:sy n="61" d="100"/>
        </p:scale>
        <p:origin x="8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'[Tabelid_Graafikud.xlsx]2016 jaanuar'!$A$2</c:f>
              <c:strCache>
                <c:ptCount val="1"/>
                <c:pt idx="0">
                  <c:v>tegusõnalised</c:v>
                </c:pt>
              </c:strCache>
            </c:strRef>
          </c:tx>
          <c:invertIfNegative val="0"/>
          <c:cat>
            <c:strRef>
              <c:f>'[Tabelid_Graafikud.xlsx]2016 jaanuar'!$B$1:$F$1</c:f>
              <c:strCache>
                <c:ptCount val="5"/>
                <c:pt idx="0">
                  <c:v>sünohulki</c:v>
                </c:pt>
                <c:pt idx="1">
                  <c:v>leksikaalseid üksusi</c:v>
                </c:pt>
                <c:pt idx="2">
                  <c:v>sõnatähendusi</c:v>
                </c:pt>
                <c:pt idx="3">
                  <c:v>semantilisi suhteid</c:v>
                </c:pt>
                <c:pt idx="4">
                  <c:v>ILI-suhteid</c:v>
                </c:pt>
              </c:strCache>
            </c:strRef>
          </c:cat>
          <c:val>
            <c:numRef>
              <c:f>'[Tabelid_Graafikud.xlsx]2016 jaanuar'!$B$2:$F$2</c:f>
              <c:numCache>
                <c:formatCode>General</c:formatCode>
                <c:ptCount val="5"/>
                <c:pt idx="0">
                  <c:v>6500</c:v>
                </c:pt>
                <c:pt idx="1">
                  <c:v>9327</c:v>
                </c:pt>
                <c:pt idx="2">
                  <c:v>12679</c:v>
                </c:pt>
                <c:pt idx="3">
                  <c:v>26408</c:v>
                </c:pt>
                <c:pt idx="4">
                  <c:v>15775</c:v>
                </c:pt>
              </c:numCache>
            </c:numRef>
          </c:val>
        </c:ser>
        <c:ser>
          <c:idx val="1"/>
          <c:order val="1"/>
          <c:tx>
            <c:strRef>
              <c:f>'[Tabelid_Graafikud.xlsx]2016 jaanuar'!$A$3</c:f>
              <c:strCache>
                <c:ptCount val="1"/>
                <c:pt idx="0">
                  <c:v>nimisõnalised</c:v>
                </c:pt>
              </c:strCache>
            </c:strRef>
          </c:tx>
          <c:invertIfNegative val="0"/>
          <c:cat>
            <c:strRef>
              <c:f>'[Tabelid_Graafikud.xlsx]2016 jaanuar'!$B$1:$F$1</c:f>
              <c:strCache>
                <c:ptCount val="5"/>
                <c:pt idx="0">
                  <c:v>sünohulki</c:v>
                </c:pt>
                <c:pt idx="1">
                  <c:v>leksikaalseid üksusi</c:v>
                </c:pt>
                <c:pt idx="2">
                  <c:v>sõnatähendusi</c:v>
                </c:pt>
                <c:pt idx="3">
                  <c:v>semantilisi suhteid</c:v>
                </c:pt>
                <c:pt idx="4">
                  <c:v>ILI-suhteid</c:v>
                </c:pt>
              </c:strCache>
            </c:strRef>
          </c:cat>
          <c:val>
            <c:numRef>
              <c:f>'[Tabelid_Graafikud.xlsx]2016 jaanuar'!$B$3:$F$3</c:f>
              <c:numCache>
                <c:formatCode>General</c:formatCode>
                <c:ptCount val="5"/>
                <c:pt idx="0">
                  <c:v>65971</c:v>
                </c:pt>
                <c:pt idx="1">
                  <c:v>86723</c:v>
                </c:pt>
                <c:pt idx="2">
                  <c:v>99572</c:v>
                </c:pt>
                <c:pt idx="3">
                  <c:v>204979</c:v>
                </c:pt>
                <c:pt idx="4">
                  <c:v>89966</c:v>
                </c:pt>
              </c:numCache>
            </c:numRef>
          </c:val>
        </c:ser>
        <c:ser>
          <c:idx val="2"/>
          <c:order val="2"/>
          <c:tx>
            <c:strRef>
              <c:f>'[Tabelid_Graafikud.xlsx]2016 jaanuar'!$A$4</c:f>
              <c:strCache>
                <c:ptCount val="1"/>
                <c:pt idx="0">
                  <c:v>omadussõnalised</c:v>
                </c:pt>
              </c:strCache>
            </c:strRef>
          </c:tx>
          <c:invertIfNegative val="0"/>
          <c:cat>
            <c:strRef>
              <c:f>'[Tabelid_Graafikud.xlsx]2016 jaanuar'!$B$1:$F$1</c:f>
              <c:strCache>
                <c:ptCount val="5"/>
                <c:pt idx="0">
                  <c:v>sünohulki</c:v>
                </c:pt>
                <c:pt idx="1">
                  <c:v>leksikaalseid üksusi</c:v>
                </c:pt>
                <c:pt idx="2">
                  <c:v>sõnatähendusi</c:v>
                </c:pt>
                <c:pt idx="3">
                  <c:v>semantilisi suhteid</c:v>
                </c:pt>
                <c:pt idx="4">
                  <c:v>ILI-suhteid</c:v>
                </c:pt>
              </c:strCache>
            </c:strRef>
          </c:cat>
          <c:val>
            <c:numRef>
              <c:f>'[Tabelid_Graafikud.xlsx]2016 jaanuar'!$B$4:$F$4</c:f>
              <c:numCache>
                <c:formatCode>General</c:formatCode>
                <c:ptCount val="5"/>
                <c:pt idx="0">
                  <c:v>3099</c:v>
                </c:pt>
                <c:pt idx="1">
                  <c:v>6180</c:v>
                </c:pt>
                <c:pt idx="2">
                  <c:v>8217</c:v>
                </c:pt>
                <c:pt idx="3">
                  <c:v>10437</c:v>
                </c:pt>
                <c:pt idx="4">
                  <c:v>3674</c:v>
                </c:pt>
              </c:numCache>
            </c:numRef>
          </c:val>
        </c:ser>
        <c:ser>
          <c:idx val="3"/>
          <c:order val="3"/>
          <c:tx>
            <c:strRef>
              <c:f>'[Tabelid_Graafikud.xlsx]2016 jaanuar'!$A$5</c:f>
              <c:strCache>
                <c:ptCount val="1"/>
                <c:pt idx="0">
                  <c:v>määrsõnalised</c:v>
                </c:pt>
              </c:strCache>
            </c:strRef>
          </c:tx>
          <c:invertIfNegative val="0"/>
          <c:cat>
            <c:strRef>
              <c:f>'[Tabelid_Graafikud.xlsx]2016 jaanuar'!$B$1:$F$1</c:f>
              <c:strCache>
                <c:ptCount val="5"/>
                <c:pt idx="0">
                  <c:v>sünohulki</c:v>
                </c:pt>
                <c:pt idx="1">
                  <c:v>leksikaalseid üksusi</c:v>
                </c:pt>
                <c:pt idx="2">
                  <c:v>sõnatähendusi</c:v>
                </c:pt>
                <c:pt idx="3">
                  <c:v>semantilisi suhteid</c:v>
                </c:pt>
                <c:pt idx="4">
                  <c:v>ILI-suhteid</c:v>
                </c:pt>
              </c:strCache>
            </c:strRef>
          </c:cat>
          <c:val>
            <c:numRef>
              <c:f>'[Tabelid_Graafikud.xlsx]2016 jaanuar'!$B$5:$F$5</c:f>
              <c:numCache>
                <c:formatCode>General</c:formatCode>
                <c:ptCount val="5"/>
                <c:pt idx="0">
                  <c:v>2428</c:v>
                </c:pt>
                <c:pt idx="1">
                  <c:v>4300</c:v>
                </c:pt>
                <c:pt idx="2">
                  <c:v>5193</c:v>
                </c:pt>
                <c:pt idx="3">
                  <c:v>8073</c:v>
                </c:pt>
                <c:pt idx="4">
                  <c:v>2893</c:v>
                </c:pt>
              </c:numCache>
            </c:numRef>
          </c:val>
        </c:ser>
        <c:dLbls>
          <c:showLegendKey val="0"/>
          <c:showVal val="0"/>
          <c:showCatName val="0"/>
          <c:showSerName val="0"/>
          <c:showPercent val="0"/>
          <c:showBubbleSize val="0"/>
        </c:dLbls>
        <c:gapWidth val="150"/>
        <c:overlap val="100"/>
        <c:axId val="257313528"/>
        <c:axId val="189694216"/>
      </c:barChart>
      <c:catAx>
        <c:axId val="257313528"/>
        <c:scaling>
          <c:orientation val="minMax"/>
        </c:scaling>
        <c:delete val="0"/>
        <c:axPos val="b"/>
        <c:numFmt formatCode="General" sourceLinked="0"/>
        <c:majorTickMark val="out"/>
        <c:minorTickMark val="none"/>
        <c:tickLblPos val="nextTo"/>
        <c:crossAx val="189694216"/>
        <c:crosses val="autoZero"/>
        <c:auto val="1"/>
        <c:lblAlgn val="ctr"/>
        <c:lblOffset val="100"/>
        <c:noMultiLvlLbl val="0"/>
      </c:catAx>
      <c:valAx>
        <c:axId val="189694216"/>
        <c:scaling>
          <c:orientation val="minMax"/>
        </c:scaling>
        <c:delete val="0"/>
        <c:axPos val="l"/>
        <c:majorGridlines/>
        <c:numFmt formatCode="General" sourceLinked="1"/>
        <c:majorTickMark val="out"/>
        <c:minorTickMark val="none"/>
        <c:tickLblPos val="nextTo"/>
        <c:crossAx val="257313528"/>
        <c:crosses val="autoZero"/>
        <c:crossBetween val="between"/>
      </c:valAx>
    </c:plotArea>
    <c:legend>
      <c:legendPos val="r"/>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6DB4F-4F39-4C4C-BF98-C2545F378F37}" type="datetimeFigureOut">
              <a:rPr lang="et-EE" smtClean="0"/>
              <a:t>17.05.2016</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34D3B-BACB-45B8-AA88-AE19B2049931}" type="slidenum">
              <a:rPr lang="et-EE" smtClean="0"/>
              <a:t>‹#›</a:t>
            </a:fld>
            <a:endParaRPr lang="et-EE"/>
          </a:p>
        </p:txBody>
      </p:sp>
    </p:spTree>
    <p:extLst>
      <p:ext uri="{BB962C8B-B14F-4D97-AF65-F5344CB8AC3E}">
        <p14:creationId xmlns:p14="http://schemas.microsoft.com/office/powerpoint/2010/main" val="202844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baseline="0" dirty="0" err="1" smtClean="0"/>
              <a:t>These</a:t>
            </a:r>
            <a:r>
              <a:rPr lang="et-EE" baseline="0" dirty="0" smtClean="0"/>
              <a:t> </a:t>
            </a:r>
            <a:r>
              <a:rPr lang="et-EE" baseline="0" dirty="0" err="1" smtClean="0"/>
              <a:t>were</a:t>
            </a:r>
            <a:r>
              <a:rPr lang="et-EE" baseline="0" dirty="0" smtClean="0"/>
              <a:t> </a:t>
            </a:r>
            <a:r>
              <a:rPr lang="et-EE" baseline="0" dirty="0" err="1" smtClean="0"/>
              <a:t>only</a:t>
            </a:r>
            <a:r>
              <a:rPr lang="et-EE" baseline="0" dirty="0" smtClean="0"/>
              <a:t> a </a:t>
            </a:r>
            <a:r>
              <a:rPr lang="et-EE" baseline="0" dirty="0" err="1" smtClean="0"/>
              <a:t>few</a:t>
            </a:r>
            <a:r>
              <a:rPr lang="et-EE" baseline="0" dirty="0" smtClean="0"/>
              <a:t> </a:t>
            </a:r>
            <a:r>
              <a:rPr lang="et-EE" baseline="0" dirty="0" err="1" smtClean="0"/>
              <a:t>examples</a:t>
            </a:r>
            <a:r>
              <a:rPr lang="et-EE" baseline="0" dirty="0" smtClean="0"/>
              <a:t> of </a:t>
            </a:r>
            <a:r>
              <a:rPr lang="et-EE" baseline="0" dirty="0" err="1" smtClean="0"/>
              <a:t>the</a:t>
            </a:r>
            <a:r>
              <a:rPr lang="et-EE" baseline="0" dirty="0" smtClean="0"/>
              <a:t> </a:t>
            </a:r>
            <a:r>
              <a:rPr lang="et-EE" baseline="0" dirty="0" err="1" smtClean="0"/>
              <a:t>problematic</a:t>
            </a:r>
            <a:r>
              <a:rPr lang="et-EE" baseline="0" dirty="0" smtClean="0"/>
              <a:t> </a:t>
            </a:r>
            <a:r>
              <a:rPr lang="et-EE" baseline="0" dirty="0" err="1" smtClean="0"/>
              <a:t>places</a:t>
            </a:r>
            <a:r>
              <a:rPr lang="et-EE" baseline="0" dirty="0" smtClean="0"/>
              <a:t> </a:t>
            </a:r>
            <a:r>
              <a:rPr lang="et-EE" baseline="0" dirty="0" err="1" smtClean="0"/>
              <a:t>found</a:t>
            </a:r>
            <a:r>
              <a:rPr lang="et-EE" baseline="0" dirty="0" smtClean="0"/>
              <a:t> in </a:t>
            </a:r>
            <a:r>
              <a:rPr lang="et-EE" baseline="0" dirty="0" err="1" smtClean="0"/>
              <a:t>the</a:t>
            </a:r>
            <a:r>
              <a:rPr lang="et-EE" baseline="0" dirty="0" smtClean="0"/>
              <a:t> alias </a:t>
            </a:r>
            <a:r>
              <a:rPr lang="et-EE" baseline="0" dirty="0" err="1" smtClean="0"/>
              <a:t>log</a:t>
            </a:r>
            <a:r>
              <a:rPr lang="et-EE" baseline="0" dirty="0" smtClean="0"/>
              <a:t> </a:t>
            </a:r>
            <a:r>
              <a:rPr lang="et-EE" baseline="0" dirty="0" err="1" smtClean="0"/>
              <a:t>files</a:t>
            </a:r>
            <a:r>
              <a:rPr lang="et-EE" baseline="0" dirty="0" smtClean="0"/>
              <a:t>.</a:t>
            </a:r>
          </a:p>
          <a:p>
            <a:r>
              <a:rPr lang="et-EE" dirty="0" err="1" smtClean="0"/>
              <a:t>We</a:t>
            </a:r>
            <a:r>
              <a:rPr lang="et-EE" baseline="0" dirty="0" smtClean="0"/>
              <a:t> are </a:t>
            </a:r>
            <a:r>
              <a:rPr lang="et-EE" baseline="0" dirty="0" err="1" smtClean="0"/>
              <a:t>only</a:t>
            </a:r>
            <a:r>
              <a:rPr lang="et-EE" baseline="0" dirty="0" smtClean="0"/>
              <a:t> in </a:t>
            </a:r>
            <a:r>
              <a:rPr lang="et-EE" baseline="0" dirty="0" err="1" smtClean="0"/>
              <a:t>the</a:t>
            </a:r>
            <a:r>
              <a:rPr lang="et-EE" baseline="0" dirty="0" smtClean="0"/>
              <a:t> </a:t>
            </a:r>
            <a:r>
              <a:rPr lang="et-EE" baseline="0" dirty="0" err="1" smtClean="0"/>
              <a:t>beginning</a:t>
            </a:r>
            <a:r>
              <a:rPr lang="et-EE" baseline="0" dirty="0" smtClean="0"/>
              <a:t> of </a:t>
            </a:r>
            <a:r>
              <a:rPr lang="et-EE" baseline="0" dirty="0" err="1" smtClean="0"/>
              <a:t>the</a:t>
            </a:r>
            <a:r>
              <a:rPr lang="et-EE" baseline="0" dirty="0" smtClean="0"/>
              <a:t> </a:t>
            </a:r>
            <a:r>
              <a:rPr lang="et-EE" baseline="0" dirty="0" err="1" smtClean="0"/>
              <a:t>dialogs</a:t>
            </a:r>
            <a:r>
              <a:rPr lang="et-EE" baseline="0" dirty="0" smtClean="0"/>
              <a:t> in </a:t>
            </a:r>
            <a:r>
              <a:rPr lang="et-EE" baseline="0" dirty="0" err="1" smtClean="0"/>
              <a:t>log</a:t>
            </a:r>
            <a:r>
              <a:rPr lang="et-EE" baseline="0" dirty="0" smtClean="0"/>
              <a:t> </a:t>
            </a:r>
            <a:r>
              <a:rPr lang="et-EE" baseline="0" dirty="0" err="1" smtClean="0"/>
              <a:t>files</a:t>
            </a:r>
            <a:r>
              <a:rPr lang="et-EE" baseline="0" dirty="0" smtClean="0"/>
              <a:t> </a:t>
            </a:r>
            <a:r>
              <a:rPr lang="et-EE" baseline="0" dirty="0" err="1" smtClean="0"/>
              <a:t>but</a:t>
            </a:r>
            <a:r>
              <a:rPr lang="et-EE" baseline="0" dirty="0" smtClean="0"/>
              <a:t> </a:t>
            </a:r>
            <a:r>
              <a:rPr lang="et-EE" baseline="0" dirty="0" err="1" smtClean="0"/>
              <a:t>can</a:t>
            </a:r>
            <a:r>
              <a:rPr lang="et-EE" baseline="0" dirty="0" smtClean="0"/>
              <a:t> </a:t>
            </a:r>
            <a:r>
              <a:rPr lang="et-EE" baseline="0" dirty="0" err="1" smtClean="0"/>
              <a:t>already</a:t>
            </a:r>
            <a:r>
              <a:rPr lang="et-EE" baseline="0" dirty="0" smtClean="0"/>
              <a:t> </a:t>
            </a:r>
            <a:r>
              <a:rPr lang="et-EE" baseline="0" dirty="0" err="1" smtClean="0"/>
              <a:t>say</a:t>
            </a:r>
            <a:r>
              <a:rPr lang="et-EE" baseline="0" dirty="0" smtClean="0"/>
              <a:t> </a:t>
            </a:r>
            <a:r>
              <a:rPr lang="et-EE" baseline="0" dirty="0" err="1" smtClean="0"/>
              <a:t>that</a:t>
            </a:r>
            <a:r>
              <a:rPr lang="et-EE" baseline="0" dirty="0" smtClean="0"/>
              <a:t> </a:t>
            </a:r>
            <a:r>
              <a:rPr lang="et-EE" baseline="0" dirty="0" err="1" smtClean="0"/>
              <a:t>it</a:t>
            </a:r>
            <a:r>
              <a:rPr lang="et-EE" baseline="0" dirty="0" smtClean="0"/>
              <a:t> </a:t>
            </a:r>
            <a:r>
              <a:rPr lang="et-EE" baseline="0" dirty="0" err="1" smtClean="0"/>
              <a:t>gives</a:t>
            </a:r>
            <a:r>
              <a:rPr lang="et-EE" baseline="0" dirty="0" smtClean="0"/>
              <a:t> </a:t>
            </a:r>
            <a:r>
              <a:rPr lang="et-EE" baseline="0" dirty="0" err="1" smtClean="0"/>
              <a:t>us</a:t>
            </a:r>
            <a:r>
              <a:rPr lang="et-EE" baseline="0" dirty="0" smtClean="0"/>
              <a:t> </a:t>
            </a:r>
            <a:r>
              <a:rPr lang="et-EE" baseline="0" dirty="0" err="1" smtClean="0"/>
              <a:t>interesting</a:t>
            </a:r>
            <a:r>
              <a:rPr lang="et-EE" baseline="0" dirty="0" smtClean="0"/>
              <a:t> and </a:t>
            </a:r>
            <a:r>
              <a:rPr lang="et-EE" baseline="0" dirty="0" err="1" smtClean="0"/>
              <a:t>necessary</a:t>
            </a:r>
            <a:r>
              <a:rPr lang="et-EE" baseline="0" dirty="0" smtClean="0"/>
              <a:t> </a:t>
            </a:r>
            <a:r>
              <a:rPr lang="et-EE" baseline="0" dirty="0" err="1" smtClean="0"/>
              <a:t>feedback</a:t>
            </a:r>
            <a:r>
              <a:rPr lang="et-EE" baseline="0" dirty="0" smtClean="0"/>
              <a:t>.  </a:t>
            </a:r>
            <a:r>
              <a:rPr lang="et-EE" baseline="0" dirty="0" err="1" smtClean="0"/>
              <a:t>We</a:t>
            </a:r>
            <a:r>
              <a:rPr lang="et-EE" baseline="0" dirty="0" smtClean="0"/>
              <a:t> </a:t>
            </a:r>
            <a:r>
              <a:rPr lang="et-EE" baseline="0" dirty="0" err="1" smtClean="0"/>
              <a:t>should</a:t>
            </a:r>
            <a:r>
              <a:rPr lang="et-EE" baseline="0" dirty="0" smtClean="0"/>
              <a:t> </a:t>
            </a:r>
            <a:r>
              <a:rPr lang="et-EE" baseline="0" dirty="0" err="1" smtClean="0"/>
              <a:t>encourage</a:t>
            </a:r>
            <a:r>
              <a:rPr lang="et-EE" baseline="0" dirty="0" smtClean="0"/>
              <a:t> </a:t>
            </a:r>
            <a:r>
              <a:rPr lang="et-EE" baseline="0" dirty="0" err="1" smtClean="0"/>
              <a:t>people</a:t>
            </a:r>
            <a:r>
              <a:rPr lang="et-EE" baseline="0" dirty="0" smtClean="0"/>
              <a:t> </a:t>
            </a:r>
            <a:r>
              <a:rPr lang="et-EE" baseline="0" dirty="0" err="1" smtClean="0"/>
              <a:t>to</a:t>
            </a:r>
            <a:r>
              <a:rPr lang="et-EE" baseline="0" dirty="0" smtClean="0"/>
              <a:t> </a:t>
            </a:r>
            <a:r>
              <a:rPr lang="et-EE" baseline="0" dirty="0" err="1" smtClean="0"/>
              <a:t>play</a:t>
            </a:r>
            <a:r>
              <a:rPr lang="et-EE" baseline="0" dirty="0" smtClean="0"/>
              <a:t> </a:t>
            </a:r>
            <a:r>
              <a:rPr lang="et-EE" baseline="0" dirty="0" err="1" smtClean="0"/>
              <a:t>the</a:t>
            </a:r>
            <a:r>
              <a:rPr lang="et-EE" baseline="0" dirty="0" smtClean="0"/>
              <a:t> </a:t>
            </a:r>
            <a:r>
              <a:rPr lang="et-EE" baseline="0" dirty="0" err="1" smtClean="0"/>
              <a:t>game</a:t>
            </a:r>
            <a:r>
              <a:rPr lang="et-EE" baseline="0" dirty="0" smtClean="0"/>
              <a:t>, </a:t>
            </a:r>
            <a:r>
              <a:rPr lang="et-EE" baseline="0" dirty="0" err="1" smtClean="0"/>
              <a:t>then</a:t>
            </a:r>
            <a:r>
              <a:rPr lang="et-EE" baseline="0" dirty="0" smtClean="0"/>
              <a:t> </a:t>
            </a:r>
            <a:r>
              <a:rPr lang="et-EE" baseline="0" dirty="0" err="1" smtClean="0"/>
              <a:t>there</a:t>
            </a:r>
            <a:r>
              <a:rPr lang="et-EE" baseline="0" dirty="0" smtClean="0"/>
              <a:t> </a:t>
            </a:r>
            <a:r>
              <a:rPr lang="et-EE" baseline="0" dirty="0" err="1" smtClean="0"/>
              <a:t>will</a:t>
            </a:r>
            <a:r>
              <a:rPr lang="et-EE" baseline="0" dirty="0" smtClean="0"/>
              <a:t> </a:t>
            </a:r>
            <a:r>
              <a:rPr lang="et-EE" baseline="0" dirty="0" err="1" smtClean="0"/>
              <a:t>more</a:t>
            </a:r>
            <a:r>
              <a:rPr lang="et-EE" baseline="0" dirty="0" smtClean="0"/>
              <a:t> </a:t>
            </a:r>
            <a:r>
              <a:rPr lang="et-EE" baseline="0" dirty="0" err="1" smtClean="0"/>
              <a:t>data</a:t>
            </a:r>
            <a:r>
              <a:rPr lang="et-EE" baseline="0" dirty="0" smtClean="0"/>
              <a:t> </a:t>
            </a:r>
            <a:r>
              <a:rPr lang="et-EE" baseline="0" dirty="0" err="1" smtClean="0"/>
              <a:t>to</a:t>
            </a:r>
            <a:r>
              <a:rPr lang="et-EE" baseline="0" dirty="0" smtClean="0"/>
              <a:t> </a:t>
            </a:r>
            <a:r>
              <a:rPr lang="et-EE" baseline="0" dirty="0" err="1" smtClean="0"/>
              <a:t>work</a:t>
            </a:r>
            <a:r>
              <a:rPr lang="et-EE" baseline="0" dirty="0" smtClean="0"/>
              <a:t> </a:t>
            </a:r>
            <a:r>
              <a:rPr lang="et-EE" baseline="0" dirty="0" err="1" smtClean="0"/>
              <a:t>with</a:t>
            </a:r>
            <a:r>
              <a:rPr lang="et-EE" baseline="0" dirty="0" smtClean="0"/>
              <a:t>.</a:t>
            </a:r>
            <a:endParaRPr lang="en-US" dirty="0"/>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2</a:t>
            </a:fld>
            <a:endParaRPr lang="et-EE">
              <a:solidFill>
                <a:prstClr val="black"/>
              </a:solidFill>
            </a:endParaRPr>
          </a:p>
        </p:txBody>
      </p:sp>
    </p:spTree>
    <p:extLst>
      <p:ext uri="{BB962C8B-B14F-4D97-AF65-F5344CB8AC3E}">
        <p14:creationId xmlns:p14="http://schemas.microsoft.com/office/powerpoint/2010/main" val="227352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Wordneti</a:t>
            </a:r>
            <a:r>
              <a:rPr lang="en-US" dirty="0" smtClean="0"/>
              <a:t> </a:t>
            </a:r>
            <a:r>
              <a:rPr lang="en-US" dirty="0" err="1" smtClean="0"/>
              <a:t>suurus</a:t>
            </a:r>
            <a:r>
              <a:rPr lang="en-US" dirty="0" smtClean="0"/>
              <a:t>, </a:t>
            </a:r>
            <a:r>
              <a:rPr lang="en-US" dirty="0" err="1" smtClean="0"/>
              <a:t>kuidas</a:t>
            </a:r>
            <a:r>
              <a:rPr lang="en-US" dirty="0" smtClean="0"/>
              <a:t> </a:t>
            </a:r>
            <a:r>
              <a:rPr lang="en-US" dirty="0" err="1" smtClean="0"/>
              <a:t>lisame</a:t>
            </a:r>
            <a:r>
              <a:rPr lang="en-US" dirty="0" smtClean="0"/>
              <a:t> </a:t>
            </a:r>
            <a:r>
              <a:rPr lang="en-US" dirty="0" err="1" smtClean="0"/>
              <a:t>mõisteid</a:t>
            </a:r>
            <a:r>
              <a:rPr lang="en-US" dirty="0" smtClean="0"/>
              <a:t> – </a:t>
            </a:r>
            <a:r>
              <a:rPr lang="en-US" dirty="0" err="1" smtClean="0"/>
              <a:t>valdkond</a:t>
            </a:r>
            <a:r>
              <a:rPr lang="en-US" dirty="0" smtClean="0"/>
              <a:t> ja </a:t>
            </a:r>
            <a:r>
              <a:rPr lang="en-US" dirty="0" err="1" smtClean="0"/>
              <a:t>võrdluslistid</a:t>
            </a:r>
            <a:r>
              <a:rPr lang="en-US" dirty="0" smtClean="0"/>
              <a:t> EKSS, </a:t>
            </a:r>
            <a:r>
              <a:rPr lang="en-US" dirty="0" err="1" smtClean="0"/>
              <a:t>korpus</a:t>
            </a:r>
            <a:r>
              <a:rPr lang="en-US" dirty="0" smtClean="0"/>
              <a:t>. </a:t>
            </a:r>
            <a:r>
              <a:rPr lang="en-US" dirty="0" err="1" smtClean="0"/>
              <a:t>Suureneb</a:t>
            </a:r>
            <a:r>
              <a:rPr lang="en-US" dirty="0" smtClean="0"/>
              <a:t> </a:t>
            </a:r>
            <a:r>
              <a:rPr lang="en-US" dirty="0" err="1" smtClean="0"/>
              <a:t>iga</a:t>
            </a:r>
            <a:r>
              <a:rPr lang="en-US" dirty="0" smtClean="0"/>
              <a:t> </a:t>
            </a:r>
            <a:r>
              <a:rPr lang="en-US" dirty="0" err="1" smtClean="0"/>
              <a:t>aasta</a:t>
            </a:r>
            <a:r>
              <a:rPr lang="en-US" dirty="0" smtClean="0"/>
              <a:t> </a:t>
            </a:r>
            <a:r>
              <a:rPr lang="en-US" dirty="0" err="1" smtClean="0"/>
              <a:t>umbes</a:t>
            </a:r>
            <a:r>
              <a:rPr lang="en-US" dirty="0" smtClean="0"/>
              <a:t> N </a:t>
            </a:r>
            <a:r>
              <a:rPr lang="en-US" dirty="0" err="1" smtClean="0"/>
              <a:t>ühiku</a:t>
            </a:r>
            <a:r>
              <a:rPr lang="en-US" dirty="0" smtClean="0"/>
              <a:t> </a:t>
            </a:r>
            <a:r>
              <a:rPr lang="en-US" dirty="0" err="1" smtClean="0"/>
              <a:t>võrra</a:t>
            </a:r>
            <a:r>
              <a:rPr lang="en-US" dirty="0" smtClean="0"/>
              <a:t>, </a:t>
            </a:r>
            <a:r>
              <a:rPr lang="en-US" dirty="0" err="1" smtClean="0"/>
              <a:t>tänu</a:t>
            </a:r>
            <a:r>
              <a:rPr lang="en-US" dirty="0" smtClean="0"/>
              <a:t> </a:t>
            </a:r>
            <a:r>
              <a:rPr lang="en-US" dirty="0" err="1" smtClean="0"/>
              <a:t>programmile</a:t>
            </a:r>
            <a:r>
              <a:rPr lang="en-US" dirty="0" smtClean="0"/>
              <a:t> (ma </a:t>
            </a:r>
            <a:r>
              <a:rPr lang="en-US" dirty="0" err="1" smtClean="0"/>
              <a:t>ju</a:t>
            </a:r>
            <a:r>
              <a:rPr lang="en-US" dirty="0" smtClean="0"/>
              <a:t> </a:t>
            </a:r>
            <a:r>
              <a:rPr lang="en-US" dirty="0" err="1" smtClean="0"/>
              <a:t>pean</a:t>
            </a:r>
            <a:r>
              <a:rPr lang="en-US" dirty="0" smtClean="0"/>
              <a:t> ) </a:t>
            </a:r>
            <a:r>
              <a:rPr lang="en-US" dirty="0" err="1" smtClean="0"/>
              <a:t>Varsti</a:t>
            </a:r>
            <a:r>
              <a:rPr lang="en-US" dirty="0" smtClean="0"/>
              <a:t> </a:t>
            </a:r>
            <a:r>
              <a:rPr lang="en-US" dirty="0" err="1" smtClean="0"/>
              <a:t>uus</a:t>
            </a:r>
            <a:r>
              <a:rPr lang="en-US" dirty="0" smtClean="0"/>
              <a:t> </a:t>
            </a:r>
            <a:r>
              <a:rPr lang="en-US" dirty="0" err="1" smtClean="0"/>
              <a:t>töövahend</a:t>
            </a:r>
            <a:r>
              <a:rPr lang="en-US" dirty="0" smtClean="0"/>
              <a:t>, </a:t>
            </a:r>
            <a:r>
              <a:rPr lang="en-US" dirty="0" err="1" smtClean="0"/>
              <a:t>siis</a:t>
            </a:r>
            <a:r>
              <a:rPr lang="en-US" dirty="0" smtClean="0"/>
              <a:t> </a:t>
            </a:r>
            <a:r>
              <a:rPr lang="en-US" dirty="0" err="1" smtClean="0"/>
              <a:t>saame</a:t>
            </a:r>
            <a:r>
              <a:rPr lang="en-US" dirty="0" smtClean="0"/>
              <a:t> </a:t>
            </a:r>
            <a:r>
              <a:rPr lang="en-US" dirty="0" err="1" smtClean="0"/>
              <a:t>lõpuks</a:t>
            </a:r>
            <a:r>
              <a:rPr lang="en-US" dirty="0" smtClean="0"/>
              <a:t> </a:t>
            </a:r>
            <a:r>
              <a:rPr lang="en-US" dirty="0" err="1" smtClean="0"/>
              <a:t>ka</a:t>
            </a:r>
            <a:r>
              <a:rPr lang="en-US" dirty="0" smtClean="0"/>
              <a:t> </a:t>
            </a:r>
            <a:r>
              <a:rPr lang="en-US" dirty="0" err="1" smtClean="0"/>
              <a:t>PWNiga</a:t>
            </a:r>
            <a:r>
              <a:rPr lang="en-US" dirty="0" smtClean="0"/>
              <a:t> </a:t>
            </a:r>
            <a:r>
              <a:rPr lang="en-US" dirty="0" err="1" smtClean="0"/>
              <a:t>linkida</a:t>
            </a:r>
            <a:r>
              <a:rPr lang="en-US" dirty="0" smtClean="0"/>
              <a:t>. </a:t>
            </a:r>
            <a:r>
              <a:rPr lang="et-EE" dirty="0" smtClean="0"/>
              <a:t>Ühinemine </a:t>
            </a:r>
            <a:r>
              <a:rPr lang="en-US" dirty="0" smtClean="0"/>
              <a:t>Open Multilingual </a:t>
            </a:r>
            <a:r>
              <a:rPr lang="en-US" dirty="0" err="1" smtClean="0"/>
              <a:t>Wordnet</a:t>
            </a:r>
            <a:r>
              <a:rPr lang="et-EE" dirty="0" smtClean="0"/>
              <a:t>iga</a:t>
            </a:r>
            <a:r>
              <a:rPr lang="en-US" dirty="0" smtClean="0"/>
              <a:t>, </a:t>
            </a:r>
            <a:r>
              <a:rPr lang="et-EE" dirty="0" smtClean="0"/>
              <a:t>litsents ja lingitus PWN-</a:t>
            </a:r>
            <a:r>
              <a:rPr lang="et-EE" dirty="0" err="1" smtClean="0"/>
              <a:t>ga</a:t>
            </a:r>
            <a:r>
              <a:rPr lang="en-US" dirty="0" smtClean="0"/>
              <a:t>.  </a:t>
            </a:r>
            <a:r>
              <a:rPr lang="et-EE" dirty="0" smtClean="0"/>
              <a:t>Praegu 34 erinevat andmebaasi.</a:t>
            </a:r>
          </a:p>
          <a:p>
            <a:r>
              <a:rPr lang="en-US" dirty="0" smtClean="0"/>
              <a:t>Aga </a:t>
            </a:r>
            <a:r>
              <a:rPr lang="en-US" dirty="0" err="1" smtClean="0"/>
              <a:t>lisaks</a:t>
            </a:r>
            <a:r>
              <a:rPr lang="en-US" dirty="0" smtClean="0"/>
              <a:t> </a:t>
            </a:r>
            <a:r>
              <a:rPr lang="en-US" dirty="0" err="1" smtClean="0"/>
              <a:t>uute</a:t>
            </a:r>
            <a:r>
              <a:rPr lang="en-US" dirty="0" smtClean="0"/>
              <a:t> </a:t>
            </a:r>
            <a:r>
              <a:rPr lang="en-US" dirty="0" err="1" smtClean="0"/>
              <a:t>lisamisele</a:t>
            </a:r>
            <a:r>
              <a:rPr lang="en-US" dirty="0" smtClean="0"/>
              <a:t> on </a:t>
            </a:r>
            <a:r>
              <a:rPr lang="en-US" dirty="0" err="1" smtClean="0"/>
              <a:t>vaja</a:t>
            </a:r>
            <a:r>
              <a:rPr lang="en-US" dirty="0" smtClean="0"/>
              <a:t> </a:t>
            </a:r>
            <a:r>
              <a:rPr lang="en-US" dirty="0" err="1" smtClean="0"/>
              <a:t>ka</a:t>
            </a:r>
            <a:r>
              <a:rPr lang="en-US" dirty="0" smtClean="0"/>
              <a:t> </a:t>
            </a:r>
            <a:r>
              <a:rPr lang="en-US" dirty="0" err="1" smtClean="0"/>
              <a:t>olemasolevaid</a:t>
            </a:r>
            <a:r>
              <a:rPr lang="en-US" dirty="0" smtClean="0"/>
              <a:t> </a:t>
            </a:r>
            <a:r>
              <a:rPr lang="en-US" dirty="0" err="1" smtClean="0"/>
              <a:t>kontrollida</a:t>
            </a:r>
            <a:r>
              <a:rPr lang="en-US" dirty="0" smtClean="0"/>
              <a:t> – </a:t>
            </a:r>
            <a:r>
              <a:rPr lang="en-US" dirty="0" err="1" smtClean="0"/>
              <a:t>näpukad</a:t>
            </a:r>
            <a:r>
              <a:rPr lang="en-US" dirty="0" smtClean="0"/>
              <a:t> </a:t>
            </a:r>
            <a:r>
              <a:rPr lang="en-US" dirty="0" err="1" smtClean="0"/>
              <a:t>jm</a:t>
            </a:r>
            <a:r>
              <a:rPr lang="en-US" dirty="0" smtClean="0"/>
              <a:t> </a:t>
            </a:r>
            <a:r>
              <a:rPr lang="en-US" dirty="0" err="1" smtClean="0"/>
              <a:t>veidrused</a:t>
            </a:r>
            <a:r>
              <a:rPr lang="en-US" dirty="0" smtClean="0"/>
              <a:t>, </a:t>
            </a:r>
            <a:r>
              <a:rPr lang="en-US" dirty="0" err="1" smtClean="0"/>
              <a:t>vead</a:t>
            </a:r>
            <a:r>
              <a:rPr lang="en-US" dirty="0" smtClean="0"/>
              <a:t>. </a:t>
            </a:r>
          </a:p>
          <a:p>
            <a:r>
              <a:rPr lang="en-US" dirty="0" smtClean="0"/>
              <a:t>Estonian </a:t>
            </a:r>
            <a:r>
              <a:rPr lang="en-US" dirty="0" err="1" smtClean="0"/>
              <a:t>Wordnet</a:t>
            </a:r>
            <a:r>
              <a:rPr lang="en-US" dirty="0" smtClean="0"/>
              <a:t> (</a:t>
            </a:r>
            <a:r>
              <a:rPr lang="en-US" dirty="0" err="1" smtClean="0"/>
              <a:t>EstWN</a:t>
            </a:r>
            <a:r>
              <a:rPr lang="en-US" dirty="0" smtClean="0"/>
              <a:t>) has grown quite large in size and our team is consistently working on the </a:t>
            </a:r>
            <a:r>
              <a:rPr lang="en-US" dirty="0" err="1" smtClean="0"/>
              <a:t>wordnet</a:t>
            </a:r>
            <a:r>
              <a:rPr lang="en-US" dirty="0" smtClean="0"/>
              <a:t> quality improvement. Since it is fairly complicated to revise concepts and their semantic relation</a:t>
            </a:r>
            <a:r>
              <a:rPr lang="et-EE" dirty="0" err="1" smtClean="0"/>
              <a:t>ions</a:t>
            </a:r>
            <a:r>
              <a:rPr lang="et-EE" dirty="0" smtClean="0"/>
              <a:t> </a:t>
            </a:r>
            <a:r>
              <a:rPr lang="et-EE" dirty="0" err="1" smtClean="0"/>
              <a:t>one</a:t>
            </a:r>
            <a:r>
              <a:rPr lang="et-EE" baseline="0" dirty="0" smtClean="0"/>
              <a:t> </a:t>
            </a:r>
            <a:r>
              <a:rPr lang="et-EE" baseline="0" dirty="0" err="1" smtClean="0"/>
              <a:t>by</a:t>
            </a:r>
            <a:r>
              <a:rPr lang="et-EE" baseline="0" dirty="0" smtClean="0"/>
              <a:t> </a:t>
            </a:r>
            <a:r>
              <a:rPr lang="et-EE" baseline="0" dirty="0" err="1" smtClean="0"/>
              <a:t>one</a:t>
            </a:r>
            <a:r>
              <a:rPr lang="et-EE" baseline="0" dirty="0" smtClean="0"/>
              <a:t> </a:t>
            </a:r>
            <a:r>
              <a:rPr lang="et-EE" baseline="0" dirty="0" err="1" smtClean="0"/>
              <a:t>we</a:t>
            </a:r>
            <a:r>
              <a:rPr lang="et-EE" baseline="0" dirty="0" smtClean="0"/>
              <a:t> </a:t>
            </a:r>
            <a:r>
              <a:rPr lang="et-EE" baseline="0" dirty="0" err="1" smtClean="0"/>
              <a:t>try</a:t>
            </a:r>
            <a:r>
              <a:rPr lang="et-EE" baseline="0" dirty="0" smtClean="0"/>
              <a:t> </a:t>
            </a:r>
            <a:r>
              <a:rPr lang="et-EE" baseline="0" dirty="0" err="1" smtClean="0"/>
              <a:t>to</a:t>
            </a:r>
            <a:r>
              <a:rPr lang="et-EE" baseline="0" dirty="0" smtClean="0"/>
              <a:t> </a:t>
            </a:r>
            <a:r>
              <a:rPr lang="et-EE" baseline="0" dirty="0" err="1" smtClean="0"/>
              <a:t>find</a:t>
            </a:r>
            <a:r>
              <a:rPr lang="et-EE" baseline="0" dirty="0" smtClean="0"/>
              <a:t> </a:t>
            </a:r>
            <a:r>
              <a:rPr lang="et-EE" baseline="0" dirty="0" err="1" smtClean="0"/>
              <a:t>some</a:t>
            </a:r>
            <a:r>
              <a:rPr lang="et-EE" baseline="0" dirty="0" smtClean="0"/>
              <a:t> semi-</a:t>
            </a:r>
            <a:r>
              <a:rPr lang="et-EE" baseline="0" dirty="0" err="1" smtClean="0"/>
              <a:t>automatic</a:t>
            </a:r>
            <a:r>
              <a:rPr lang="et-EE" baseline="0" dirty="0" smtClean="0"/>
              <a:t> and </a:t>
            </a:r>
            <a:r>
              <a:rPr lang="et-EE" baseline="0" dirty="0" err="1" smtClean="0"/>
              <a:t>automatic</a:t>
            </a:r>
            <a:r>
              <a:rPr lang="et-EE" baseline="0" dirty="0" smtClean="0"/>
              <a:t> </a:t>
            </a:r>
            <a:r>
              <a:rPr lang="et-EE" baseline="0" dirty="0" err="1" smtClean="0"/>
              <a:t>possibilities</a:t>
            </a:r>
            <a:r>
              <a:rPr lang="et-EE" baseline="0" dirty="0" smtClean="0"/>
              <a:t>.</a:t>
            </a:r>
            <a:endParaRPr lang="et-EE" dirty="0" smtClean="0"/>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3</a:t>
            </a:fld>
            <a:endParaRPr lang="et-EE">
              <a:solidFill>
                <a:prstClr val="black"/>
              </a:solidFill>
            </a:endParaRPr>
          </a:p>
        </p:txBody>
      </p:sp>
    </p:spTree>
    <p:extLst>
      <p:ext uri="{BB962C8B-B14F-4D97-AF65-F5344CB8AC3E}">
        <p14:creationId xmlns:p14="http://schemas.microsoft.com/office/powerpoint/2010/main" val="2589989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smtClean="0"/>
              <a:t>Sünohulki</a:t>
            </a:r>
            <a:r>
              <a:rPr lang="et-EE" dirty="0" smtClean="0"/>
              <a:t>: 77998; leksikaalseid üksusi (erinevaid sõnu) 106530</a:t>
            </a:r>
          </a:p>
          <a:p>
            <a:r>
              <a:rPr lang="et-EE" dirty="0" smtClean="0"/>
              <a:t>Sõnatähendusi:</a:t>
            </a:r>
            <a:r>
              <a:rPr lang="et-EE" baseline="0" dirty="0" smtClean="0"/>
              <a:t> </a:t>
            </a:r>
            <a:r>
              <a:rPr lang="et-EE" dirty="0" smtClean="0"/>
              <a:t>125661; </a:t>
            </a:r>
            <a:r>
              <a:rPr lang="et-EE" dirty="0" err="1" smtClean="0"/>
              <a:t>sem.suhteid</a:t>
            </a:r>
            <a:r>
              <a:rPr lang="et-EE" dirty="0" smtClean="0"/>
              <a:t> </a:t>
            </a:r>
            <a:r>
              <a:rPr lang="et-EE" baseline="0" dirty="0" smtClean="0"/>
              <a:t> </a:t>
            </a:r>
            <a:r>
              <a:rPr lang="et-EE" dirty="0" smtClean="0"/>
              <a:t>249897, ILI 112308</a:t>
            </a:r>
          </a:p>
          <a:p>
            <a:endParaRPr lang="et-EE" dirty="0" smtClean="0"/>
          </a:p>
          <a:p>
            <a:endParaRPr lang="et-EE" dirty="0" smtClean="0"/>
          </a:p>
          <a:p>
            <a:endParaRPr lang="et-EE" dirty="0"/>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4</a:t>
            </a:fld>
            <a:endParaRPr lang="et-EE">
              <a:solidFill>
                <a:prstClr val="black"/>
              </a:solidFill>
            </a:endParaRPr>
          </a:p>
        </p:txBody>
      </p:sp>
    </p:spTree>
    <p:extLst>
      <p:ext uri="{BB962C8B-B14F-4D97-AF65-F5344CB8AC3E}">
        <p14:creationId xmlns:p14="http://schemas.microsoft.com/office/powerpoint/2010/main" val="325881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Beginner</a:t>
            </a:r>
            <a:r>
              <a:rPr lang="et-EE" noProof="0" dirty="0" smtClean="0"/>
              <a:t> </a:t>
            </a:r>
            <a:r>
              <a:rPr lang="en-US" noProof="0" dirty="0" smtClean="0"/>
              <a:t>(1000</a:t>
            </a:r>
            <a:r>
              <a:rPr lang="et-EE" noProof="0" dirty="0" smtClean="0"/>
              <a:t> </a:t>
            </a:r>
            <a:r>
              <a:rPr lang="en-US" noProof="0" dirty="0" smtClean="0"/>
              <a:t>frequent</a:t>
            </a:r>
            <a:r>
              <a:rPr lang="et-EE" noProof="0" dirty="0" smtClean="0"/>
              <a:t> </a:t>
            </a:r>
            <a:r>
              <a:rPr lang="en-US" noProof="0" dirty="0" smtClean="0"/>
              <a:t>words)</a:t>
            </a:r>
            <a:r>
              <a:rPr lang="et-EE" noProof="0" dirty="0" smtClean="0"/>
              <a:t>, 5000, 10000 sagedasemat sõna korpuseloendist</a:t>
            </a:r>
            <a:endParaRPr lang="en-US" noProof="0" dirty="0" smtClean="0"/>
          </a:p>
          <a:p>
            <a:endParaRPr lang="en-US" noProof="0" dirty="0"/>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5</a:t>
            </a:fld>
            <a:endParaRPr lang="et-EE">
              <a:solidFill>
                <a:prstClr val="black"/>
              </a:solidFill>
            </a:endParaRPr>
          </a:p>
        </p:txBody>
      </p:sp>
    </p:spTree>
    <p:extLst>
      <p:ext uri="{BB962C8B-B14F-4D97-AF65-F5344CB8AC3E}">
        <p14:creationId xmlns:p14="http://schemas.microsoft.com/office/powerpoint/2010/main" val="214730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Alias </a:t>
            </a:r>
            <a:r>
              <a:rPr lang="et-EE" dirty="0" err="1" smtClean="0"/>
              <a:t>uses</a:t>
            </a:r>
            <a:r>
              <a:rPr lang="et-EE" dirty="0" smtClean="0"/>
              <a:t> </a:t>
            </a:r>
            <a:r>
              <a:rPr lang="et-EE" dirty="0" smtClean="0"/>
              <a:t>a dialoog </a:t>
            </a:r>
            <a:r>
              <a:rPr lang="et-EE" dirty="0" err="1" smtClean="0"/>
              <a:t>system</a:t>
            </a:r>
            <a:r>
              <a:rPr lang="et-EE" dirty="0" smtClean="0"/>
              <a:t>. </a:t>
            </a:r>
            <a:r>
              <a:rPr lang="et-EE" dirty="0" err="1" smtClean="0"/>
              <a:t>It</a:t>
            </a:r>
            <a:r>
              <a:rPr lang="et-EE" dirty="0" smtClean="0"/>
              <a:t> </a:t>
            </a:r>
            <a:r>
              <a:rPr lang="et-EE" dirty="0" err="1" smtClean="0"/>
              <a:t>is</a:t>
            </a:r>
            <a:r>
              <a:rPr lang="et-EE" baseline="0" dirty="0" smtClean="0"/>
              <a:t> </a:t>
            </a:r>
            <a:r>
              <a:rPr lang="et-EE" baseline="0" dirty="0" err="1" smtClean="0"/>
              <a:t>very</a:t>
            </a:r>
            <a:r>
              <a:rPr lang="et-EE" baseline="0" dirty="0" smtClean="0"/>
              <a:t> </a:t>
            </a:r>
            <a:r>
              <a:rPr lang="et-EE" baseline="0" dirty="0" err="1" smtClean="0"/>
              <a:t>polite</a:t>
            </a:r>
            <a:r>
              <a:rPr lang="et-EE" baseline="0" dirty="0" smtClean="0"/>
              <a:t>, </a:t>
            </a:r>
            <a:r>
              <a:rPr lang="et-EE" baseline="0" dirty="0" err="1" smtClean="0"/>
              <a:t>introduceses</a:t>
            </a:r>
            <a:r>
              <a:rPr lang="et-EE" baseline="0" dirty="0" smtClean="0"/>
              <a:t> </a:t>
            </a:r>
            <a:r>
              <a:rPr lang="et-EE" baseline="0" dirty="0" err="1" smtClean="0"/>
              <a:t>itself</a:t>
            </a:r>
            <a:r>
              <a:rPr lang="et-EE" baseline="0" dirty="0" smtClean="0"/>
              <a:t> and </a:t>
            </a:r>
            <a:r>
              <a:rPr lang="et-EE" baseline="0" dirty="0" err="1" smtClean="0"/>
              <a:t>asks</a:t>
            </a:r>
            <a:r>
              <a:rPr lang="et-EE" baseline="0" dirty="0" smtClean="0"/>
              <a:t> </a:t>
            </a:r>
            <a:r>
              <a:rPr lang="et-EE" baseline="0" dirty="0" err="1" smtClean="0"/>
              <a:t>you</a:t>
            </a:r>
            <a:r>
              <a:rPr lang="et-EE" baseline="0" dirty="0" smtClean="0"/>
              <a:t> </a:t>
            </a:r>
            <a:r>
              <a:rPr lang="et-EE" baseline="0" dirty="0" err="1" smtClean="0"/>
              <a:t>to</a:t>
            </a:r>
            <a:r>
              <a:rPr lang="et-EE" baseline="0" dirty="0" smtClean="0"/>
              <a:t> </a:t>
            </a:r>
            <a:r>
              <a:rPr lang="et-EE" baseline="0" dirty="0" err="1" smtClean="0"/>
              <a:t>play</a:t>
            </a:r>
            <a:r>
              <a:rPr lang="et-EE" baseline="0" dirty="0" smtClean="0"/>
              <a:t>!</a:t>
            </a:r>
          </a:p>
          <a:p>
            <a:r>
              <a:rPr lang="et-EE" dirty="0" smtClean="0"/>
              <a:t>https://keeleressursid.ee/alias/index.php?tase=3</a:t>
            </a:r>
            <a:r>
              <a:rPr lang="et-EE" baseline="0" dirty="0" smtClean="0"/>
              <a:t> </a:t>
            </a:r>
            <a:endParaRPr lang="et-EE" dirty="0"/>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6</a:t>
            </a:fld>
            <a:endParaRPr lang="et-EE">
              <a:solidFill>
                <a:prstClr val="black"/>
              </a:solidFill>
            </a:endParaRPr>
          </a:p>
        </p:txBody>
      </p:sp>
    </p:spTree>
    <p:extLst>
      <p:ext uri="{BB962C8B-B14F-4D97-AF65-F5344CB8AC3E}">
        <p14:creationId xmlns:p14="http://schemas.microsoft.com/office/powerpoint/2010/main" val="101482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smtClean="0"/>
              <a:t>Some</a:t>
            </a:r>
            <a:r>
              <a:rPr lang="et-EE" dirty="0" smtClean="0"/>
              <a:t> </a:t>
            </a:r>
            <a:r>
              <a:rPr lang="et-EE" dirty="0" err="1" smtClean="0"/>
              <a:t>answers</a:t>
            </a:r>
            <a:r>
              <a:rPr lang="et-EE" dirty="0" smtClean="0"/>
              <a:t> are </a:t>
            </a:r>
            <a:r>
              <a:rPr lang="et-EE" dirty="0" err="1" smtClean="0"/>
              <a:t>left</a:t>
            </a:r>
            <a:r>
              <a:rPr lang="et-EE" dirty="0" smtClean="0"/>
              <a:t> </a:t>
            </a:r>
            <a:r>
              <a:rPr lang="et-EE" dirty="0" err="1" smtClean="0"/>
              <a:t>blank</a:t>
            </a:r>
            <a:r>
              <a:rPr lang="et-EE" dirty="0" smtClean="0"/>
              <a:t>, </a:t>
            </a:r>
            <a:r>
              <a:rPr lang="et-EE" dirty="0" err="1" smtClean="0"/>
              <a:t>some</a:t>
            </a:r>
            <a:r>
              <a:rPr lang="et-EE" dirty="0" smtClean="0"/>
              <a:t> </a:t>
            </a:r>
            <a:r>
              <a:rPr lang="et-EE" dirty="0" err="1" smtClean="0"/>
              <a:t>anwers</a:t>
            </a:r>
            <a:r>
              <a:rPr lang="et-EE" dirty="0" smtClean="0"/>
              <a:t> are </a:t>
            </a:r>
            <a:r>
              <a:rPr lang="et-EE" dirty="0" err="1" smtClean="0"/>
              <a:t>asdf</a:t>
            </a:r>
            <a:r>
              <a:rPr lang="et-EE" dirty="0" smtClean="0"/>
              <a:t> </a:t>
            </a:r>
            <a:r>
              <a:rPr lang="et-EE" dirty="0" err="1" smtClean="0"/>
              <a:t>or</a:t>
            </a:r>
            <a:r>
              <a:rPr lang="et-EE" dirty="0" smtClean="0"/>
              <a:t> i </a:t>
            </a:r>
            <a:r>
              <a:rPr lang="et-EE" dirty="0" err="1" smtClean="0"/>
              <a:t>dont</a:t>
            </a:r>
            <a:r>
              <a:rPr lang="et-EE" dirty="0" smtClean="0"/>
              <a:t> </a:t>
            </a:r>
            <a:r>
              <a:rPr lang="et-EE" dirty="0" err="1" smtClean="0"/>
              <a:t>know</a:t>
            </a:r>
            <a:r>
              <a:rPr lang="et-EE" dirty="0" smtClean="0"/>
              <a:t>, </a:t>
            </a:r>
            <a:r>
              <a:rPr lang="et-EE" dirty="0" err="1" smtClean="0"/>
              <a:t>impossible</a:t>
            </a:r>
            <a:r>
              <a:rPr lang="et-EE" dirty="0" smtClean="0"/>
              <a:t>, </a:t>
            </a:r>
            <a:r>
              <a:rPr lang="et-EE" dirty="0" err="1" smtClean="0"/>
              <a:t>some</a:t>
            </a:r>
            <a:r>
              <a:rPr lang="et-EE" dirty="0" smtClean="0"/>
              <a:t> </a:t>
            </a:r>
            <a:r>
              <a:rPr lang="et-EE" dirty="0" err="1" smtClean="0"/>
              <a:t>anwers</a:t>
            </a:r>
            <a:r>
              <a:rPr lang="et-EE" dirty="0" smtClean="0"/>
              <a:t> are </a:t>
            </a:r>
            <a:r>
              <a:rPr lang="et-EE" dirty="0" err="1" smtClean="0"/>
              <a:t>not</a:t>
            </a:r>
            <a:r>
              <a:rPr lang="et-EE" baseline="0" dirty="0" smtClean="0"/>
              <a:t> in </a:t>
            </a:r>
            <a:r>
              <a:rPr lang="et-EE" baseline="0" dirty="0" err="1" smtClean="0"/>
              <a:t>nominative</a:t>
            </a:r>
            <a:r>
              <a:rPr lang="et-EE" baseline="0" dirty="0" smtClean="0"/>
              <a:t> and infinitiive </a:t>
            </a:r>
            <a:r>
              <a:rPr lang="et-EE" baseline="0" dirty="0" err="1" smtClean="0"/>
              <a:t>form</a:t>
            </a:r>
            <a:r>
              <a:rPr lang="et-EE" baseline="0" dirty="0" smtClean="0"/>
              <a:t>. </a:t>
            </a:r>
            <a:r>
              <a:rPr lang="et-EE" baseline="0" dirty="0" err="1" smtClean="0"/>
              <a:t>We</a:t>
            </a:r>
            <a:r>
              <a:rPr lang="et-EE" baseline="0" dirty="0" smtClean="0"/>
              <a:t> </a:t>
            </a:r>
            <a:r>
              <a:rPr lang="et-EE" baseline="0" dirty="0" err="1" smtClean="0"/>
              <a:t>think</a:t>
            </a:r>
            <a:r>
              <a:rPr lang="et-EE" baseline="0" dirty="0" smtClean="0"/>
              <a:t>, </a:t>
            </a:r>
            <a:r>
              <a:rPr lang="et-EE" baseline="0" dirty="0" err="1" smtClean="0"/>
              <a:t>that</a:t>
            </a:r>
            <a:r>
              <a:rPr lang="et-EE" baseline="0" dirty="0" smtClean="0"/>
              <a:t> 44,4% </a:t>
            </a:r>
            <a:r>
              <a:rPr lang="et-EE" baseline="0" dirty="0" err="1" smtClean="0"/>
              <a:t>right</a:t>
            </a:r>
            <a:r>
              <a:rPr lang="et-EE" baseline="0" dirty="0" smtClean="0"/>
              <a:t> </a:t>
            </a:r>
            <a:r>
              <a:rPr lang="et-EE" baseline="0" dirty="0" err="1" smtClean="0"/>
              <a:t>answers</a:t>
            </a:r>
            <a:r>
              <a:rPr lang="et-EE" baseline="0" dirty="0" smtClean="0"/>
              <a:t> </a:t>
            </a:r>
            <a:r>
              <a:rPr lang="et-EE" baseline="0" dirty="0" err="1" smtClean="0"/>
              <a:t>is</a:t>
            </a:r>
            <a:r>
              <a:rPr lang="et-EE" baseline="0" dirty="0" smtClean="0"/>
              <a:t> </a:t>
            </a:r>
            <a:r>
              <a:rPr lang="et-EE" baseline="0" dirty="0" err="1" smtClean="0"/>
              <a:t>quite</a:t>
            </a:r>
            <a:r>
              <a:rPr lang="et-EE" baseline="0" dirty="0" smtClean="0"/>
              <a:t> </a:t>
            </a:r>
            <a:r>
              <a:rPr lang="et-EE" baseline="0" dirty="0" err="1" smtClean="0"/>
              <a:t>good</a:t>
            </a:r>
            <a:r>
              <a:rPr lang="et-EE" baseline="0" dirty="0" smtClean="0"/>
              <a:t> </a:t>
            </a:r>
            <a:r>
              <a:rPr lang="et-EE" baseline="0" dirty="0" err="1" smtClean="0"/>
              <a:t>result</a:t>
            </a:r>
            <a:r>
              <a:rPr lang="et-EE" baseline="0" dirty="0" smtClean="0"/>
              <a:t> </a:t>
            </a:r>
            <a:r>
              <a:rPr lang="et-EE" baseline="0" dirty="0" err="1" smtClean="0"/>
              <a:t>conidering</a:t>
            </a:r>
            <a:r>
              <a:rPr lang="et-EE" baseline="0" dirty="0" smtClean="0"/>
              <a:t> </a:t>
            </a:r>
            <a:r>
              <a:rPr lang="et-EE" baseline="0" dirty="0" err="1" smtClean="0"/>
              <a:t>the</a:t>
            </a:r>
            <a:r>
              <a:rPr lang="et-EE" baseline="0" dirty="0" smtClean="0"/>
              <a:t> </a:t>
            </a:r>
            <a:r>
              <a:rPr lang="et-EE" baseline="0" dirty="0" err="1" smtClean="0"/>
              <a:t>complexity</a:t>
            </a:r>
            <a:r>
              <a:rPr lang="et-EE" baseline="0" dirty="0" smtClean="0"/>
              <a:t> of </a:t>
            </a:r>
            <a:r>
              <a:rPr lang="et-EE" baseline="0" dirty="0" err="1" smtClean="0"/>
              <a:t>the</a:t>
            </a:r>
            <a:r>
              <a:rPr lang="et-EE" baseline="0" dirty="0" smtClean="0"/>
              <a:t> </a:t>
            </a:r>
            <a:r>
              <a:rPr lang="et-EE" baseline="0" dirty="0" err="1" smtClean="0"/>
              <a:t>game</a:t>
            </a:r>
            <a:r>
              <a:rPr lang="et-EE" baseline="0" dirty="0" smtClean="0"/>
              <a:t>., </a:t>
            </a:r>
            <a:r>
              <a:rPr lang="et-EE" baseline="0" dirty="0" err="1" smtClean="0"/>
              <a:t>for</a:t>
            </a:r>
            <a:r>
              <a:rPr lang="et-EE" baseline="0" dirty="0" smtClean="0"/>
              <a:t> </a:t>
            </a:r>
            <a:r>
              <a:rPr lang="et-EE" baseline="0" dirty="0" err="1" smtClean="0"/>
              <a:t>example</a:t>
            </a:r>
            <a:r>
              <a:rPr lang="et-EE" baseline="0" dirty="0" smtClean="0"/>
              <a:t> </a:t>
            </a:r>
            <a:r>
              <a:rPr lang="et-EE" baseline="0" dirty="0" err="1" smtClean="0"/>
              <a:t>adjectives</a:t>
            </a:r>
            <a:r>
              <a:rPr lang="et-EE" baseline="0" dirty="0" smtClean="0"/>
              <a:t> and </a:t>
            </a:r>
            <a:r>
              <a:rPr lang="et-EE" baseline="0" dirty="0" err="1" smtClean="0"/>
              <a:t>adverbs</a:t>
            </a:r>
            <a:r>
              <a:rPr lang="et-EE" baseline="0" dirty="0" smtClean="0"/>
              <a:t> are </a:t>
            </a:r>
            <a:r>
              <a:rPr lang="et-EE" baseline="0" dirty="0" err="1" smtClean="0"/>
              <a:t>hard</a:t>
            </a:r>
            <a:r>
              <a:rPr lang="et-EE" baseline="0" dirty="0" smtClean="0"/>
              <a:t> </a:t>
            </a:r>
            <a:r>
              <a:rPr lang="et-EE" baseline="0" dirty="0" err="1" smtClean="0"/>
              <a:t>to</a:t>
            </a:r>
            <a:r>
              <a:rPr lang="et-EE" baseline="0" dirty="0" smtClean="0"/>
              <a:t> </a:t>
            </a:r>
            <a:r>
              <a:rPr lang="et-EE" baseline="0" dirty="0" err="1" smtClean="0"/>
              <a:t>guess</a:t>
            </a:r>
            <a:r>
              <a:rPr lang="et-EE" baseline="0" dirty="0" smtClean="0"/>
              <a:t>, and </a:t>
            </a:r>
            <a:r>
              <a:rPr lang="et-EE" baseline="0" dirty="0" err="1" smtClean="0"/>
              <a:t>the</a:t>
            </a:r>
            <a:r>
              <a:rPr lang="et-EE" baseline="0" dirty="0" smtClean="0"/>
              <a:t> </a:t>
            </a:r>
            <a:r>
              <a:rPr lang="et-EE" baseline="0" dirty="0" err="1" smtClean="0"/>
              <a:t>some</a:t>
            </a:r>
            <a:r>
              <a:rPr lang="et-EE" baseline="0" dirty="0" smtClean="0"/>
              <a:t> </a:t>
            </a:r>
            <a:r>
              <a:rPr lang="et-EE" baseline="0" dirty="0" err="1" smtClean="0"/>
              <a:t>types</a:t>
            </a:r>
            <a:r>
              <a:rPr lang="et-EE" baseline="0" dirty="0" smtClean="0"/>
              <a:t> of </a:t>
            </a:r>
            <a:r>
              <a:rPr lang="et-EE" baseline="0" dirty="0" err="1" smtClean="0"/>
              <a:t>semantic</a:t>
            </a:r>
            <a:r>
              <a:rPr lang="et-EE" baseline="0" dirty="0" smtClean="0"/>
              <a:t> </a:t>
            </a:r>
            <a:r>
              <a:rPr lang="et-EE" baseline="0" dirty="0" err="1" smtClean="0"/>
              <a:t>relations</a:t>
            </a:r>
            <a:r>
              <a:rPr lang="et-EE" baseline="0" dirty="0" smtClean="0"/>
              <a:t> </a:t>
            </a:r>
            <a:r>
              <a:rPr lang="et-EE" baseline="0" dirty="0" err="1" smtClean="0"/>
              <a:t>might</a:t>
            </a:r>
            <a:r>
              <a:rPr lang="et-EE" baseline="0" dirty="0" smtClean="0"/>
              <a:t> </a:t>
            </a:r>
            <a:r>
              <a:rPr lang="et-EE" baseline="0" dirty="0" err="1" smtClean="0"/>
              <a:t>be</a:t>
            </a:r>
            <a:r>
              <a:rPr lang="et-EE" baseline="0" dirty="0" smtClean="0"/>
              <a:t> </a:t>
            </a:r>
            <a:r>
              <a:rPr lang="et-EE" baseline="0" dirty="0" err="1" smtClean="0"/>
              <a:t>hard</a:t>
            </a:r>
            <a:r>
              <a:rPr lang="et-EE" baseline="0" dirty="0" smtClean="0"/>
              <a:t> </a:t>
            </a:r>
            <a:r>
              <a:rPr lang="et-EE" baseline="0" dirty="0" err="1" smtClean="0"/>
              <a:t>to</a:t>
            </a:r>
            <a:r>
              <a:rPr lang="et-EE" baseline="0" dirty="0" smtClean="0"/>
              <a:t> </a:t>
            </a:r>
            <a:r>
              <a:rPr lang="et-EE" baseline="0" dirty="0" err="1" smtClean="0"/>
              <a:t>understand</a:t>
            </a:r>
            <a:r>
              <a:rPr lang="et-EE" baseline="0" dirty="0" smtClean="0"/>
              <a:t> </a:t>
            </a:r>
            <a:r>
              <a:rPr lang="et-EE" baseline="0" dirty="0" err="1" smtClean="0"/>
              <a:t>by</a:t>
            </a:r>
            <a:r>
              <a:rPr lang="et-EE" baseline="0" dirty="0" smtClean="0"/>
              <a:t> non-</a:t>
            </a:r>
            <a:r>
              <a:rPr lang="et-EE" baseline="0" dirty="0" err="1" smtClean="0"/>
              <a:t>expert</a:t>
            </a:r>
            <a:r>
              <a:rPr lang="et-EE" baseline="0" dirty="0" smtClean="0"/>
              <a:t> </a:t>
            </a:r>
            <a:r>
              <a:rPr lang="et-EE" baseline="0" dirty="0" err="1" smtClean="0"/>
              <a:t>users</a:t>
            </a:r>
            <a:r>
              <a:rPr lang="et-EE" baseline="0" dirty="0" smtClean="0"/>
              <a:t>. </a:t>
            </a:r>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7</a:t>
            </a:fld>
            <a:endParaRPr lang="et-EE">
              <a:solidFill>
                <a:prstClr val="black"/>
              </a:solidFill>
            </a:endParaRPr>
          </a:p>
        </p:txBody>
      </p:sp>
    </p:spTree>
    <p:extLst>
      <p:ext uri="{BB962C8B-B14F-4D97-AF65-F5344CB8AC3E}">
        <p14:creationId xmlns:p14="http://schemas.microsoft.com/office/powerpoint/2010/main" val="139326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smtClean="0"/>
              <a:t>For</a:t>
            </a:r>
            <a:r>
              <a:rPr lang="et-EE" dirty="0" smtClean="0"/>
              <a:t> </a:t>
            </a:r>
            <a:r>
              <a:rPr lang="et-EE" dirty="0" err="1" smtClean="0"/>
              <a:t>us</a:t>
            </a:r>
            <a:r>
              <a:rPr lang="et-EE" dirty="0" smtClean="0"/>
              <a:t> </a:t>
            </a:r>
            <a:r>
              <a:rPr lang="et-EE" dirty="0" err="1" smtClean="0"/>
              <a:t>the</a:t>
            </a:r>
            <a:r>
              <a:rPr lang="et-EE" dirty="0" smtClean="0"/>
              <a:t> </a:t>
            </a:r>
            <a:r>
              <a:rPr lang="et-EE" dirty="0" err="1" smtClean="0"/>
              <a:t>most</a:t>
            </a:r>
            <a:r>
              <a:rPr lang="et-EE" dirty="0" smtClean="0"/>
              <a:t> </a:t>
            </a:r>
            <a:r>
              <a:rPr lang="et-EE" dirty="0" err="1" smtClean="0"/>
              <a:t>interesting</a:t>
            </a:r>
            <a:r>
              <a:rPr lang="et-EE" dirty="0" smtClean="0"/>
              <a:t> are </a:t>
            </a:r>
            <a:r>
              <a:rPr lang="et-EE" dirty="0" err="1" smtClean="0"/>
              <a:t>wrongly</a:t>
            </a:r>
            <a:r>
              <a:rPr lang="et-EE" dirty="0" smtClean="0"/>
              <a:t> </a:t>
            </a:r>
            <a:r>
              <a:rPr lang="et-EE" dirty="0" err="1" smtClean="0"/>
              <a:t>guessed</a:t>
            </a:r>
            <a:r>
              <a:rPr lang="et-EE" dirty="0" smtClean="0"/>
              <a:t> </a:t>
            </a:r>
            <a:r>
              <a:rPr lang="et-EE" dirty="0" err="1" smtClean="0"/>
              <a:t>answers</a:t>
            </a:r>
            <a:r>
              <a:rPr lang="et-EE" dirty="0" smtClean="0"/>
              <a:t>. </a:t>
            </a:r>
            <a:r>
              <a:rPr lang="et-EE" dirty="0" err="1" smtClean="0"/>
              <a:t>That</a:t>
            </a:r>
            <a:r>
              <a:rPr lang="et-EE" dirty="0" smtClean="0"/>
              <a:t> </a:t>
            </a:r>
            <a:r>
              <a:rPr lang="et-EE" dirty="0" err="1" smtClean="0"/>
              <a:t>provides</a:t>
            </a:r>
            <a:r>
              <a:rPr lang="et-EE" dirty="0" smtClean="0"/>
              <a:t> </a:t>
            </a:r>
            <a:r>
              <a:rPr lang="et-EE" dirty="0" err="1" smtClean="0"/>
              <a:t>us</a:t>
            </a:r>
            <a:r>
              <a:rPr lang="et-EE" dirty="0" smtClean="0"/>
              <a:t> </a:t>
            </a:r>
            <a:r>
              <a:rPr lang="et-EE" dirty="0" err="1" smtClean="0"/>
              <a:t>the</a:t>
            </a:r>
            <a:r>
              <a:rPr lang="et-EE" dirty="0" smtClean="0"/>
              <a:t> </a:t>
            </a:r>
            <a:r>
              <a:rPr lang="et-EE" dirty="0" err="1" smtClean="0"/>
              <a:t>feedback</a:t>
            </a:r>
            <a:r>
              <a:rPr lang="et-EE" dirty="0" smtClean="0"/>
              <a:t> </a:t>
            </a:r>
            <a:r>
              <a:rPr lang="et-EE" dirty="0" err="1" smtClean="0"/>
              <a:t>if</a:t>
            </a:r>
            <a:r>
              <a:rPr lang="et-EE" dirty="0" smtClean="0"/>
              <a:t> </a:t>
            </a:r>
            <a:r>
              <a:rPr lang="et-EE" dirty="0" err="1" smtClean="0"/>
              <a:t>something</a:t>
            </a:r>
            <a:r>
              <a:rPr lang="et-EE" baseline="0" dirty="0" smtClean="0"/>
              <a:t> </a:t>
            </a:r>
            <a:r>
              <a:rPr lang="et-EE" baseline="0" dirty="0" err="1" smtClean="0"/>
              <a:t>needs</a:t>
            </a:r>
            <a:r>
              <a:rPr lang="et-EE" baseline="0" dirty="0" smtClean="0"/>
              <a:t> </a:t>
            </a:r>
            <a:r>
              <a:rPr lang="et-EE" baseline="0" dirty="0" err="1" smtClean="0"/>
              <a:t>to</a:t>
            </a:r>
            <a:r>
              <a:rPr lang="et-EE" baseline="0" dirty="0" smtClean="0"/>
              <a:t> </a:t>
            </a:r>
            <a:r>
              <a:rPr lang="et-EE" baseline="0" dirty="0" err="1" smtClean="0"/>
              <a:t>be</a:t>
            </a:r>
            <a:r>
              <a:rPr lang="et-EE" baseline="0" dirty="0" smtClean="0"/>
              <a:t> </a:t>
            </a:r>
            <a:r>
              <a:rPr lang="et-EE" baseline="0" dirty="0" err="1" smtClean="0"/>
              <a:t>corrected</a:t>
            </a:r>
            <a:r>
              <a:rPr lang="et-EE" baseline="0" dirty="0" smtClean="0"/>
              <a:t>, </a:t>
            </a:r>
            <a:r>
              <a:rPr lang="et-EE" baseline="0" dirty="0" err="1" smtClean="0"/>
              <a:t>specified</a:t>
            </a:r>
            <a:r>
              <a:rPr lang="et-EE" baseline="0" dirty="0" smtClean="0"/>
              <a:t> </a:t>
            </a:r>
            <a:r>
              <a:rPr lang="et-EE" baseline="0" dirty="0" err="1" smtClean="0"/>
              <a:t>or</a:t>
            </a:r>
            <a:r>
              <a:rPr lang="et-EE" baseline="0" dirty="0" smtClean="0"/>
              <a:t> </a:t>
            </a:r>
            <a:r>
              <a:rPr lang="et-EE" baseline="0" dirty="0" err="1" smtClean="0"/>
              <a:t>revised</a:t>
            </a:r>
            <a:r>
              <a:rPr lang="et-EE" baseline="0" dirty="0" smtClean="0"/>
              <a:t>.</a:t>
            </a:r>
            <a:endParaRPr lang="et-EE" dirty="0" smtClean="0"/>
          </a:p>
          <a:p>
            <a:r>
              <a:rPr lang="et-EE" dirty="0" err="1" smtClean="0"/>
              <a:t>Definition</a:t>
            </a:r>
            <a:r>
              <a:rPr lang="et-EE" dirty="0" smtClean="0"/>
              <a:t> </a:t>
            </a:r>
            <a:r>
              <a:rPr lang="et-EE" dirty="0" err="1" smtClean="0"/>
              <a:t>should</a:t>
            </a:r>
            <a:r>
              <a:rPr lang="et-EE" dirty="0" smtClean="0"/>
              <a:t> </a:t>
            </a:r>
            <a:r>
              <a:rPr lang="et-EE" dirty="0" err="1" smtClean="0"/>
              <a:t>contain</a:t>
            </a:r>
            <a:r>
              <a:rPr lang="et-EE" baseline="0" dirty="0" smtClean="0"/>
              <a:t> of at </a:t>
            </a:r>
            <a:r>
              <a:rPr lang="et-EE" baseline="0" dirty="0" err="1" smtClean="0"/>
              <a:t>least</a:t>
            </a:r>
            <a:r>
              <a:rPr lang="et-EE" baseline="0" dirty="0" smtClean="0"/>
              <a:t> </a:t>
            </a:r>
            <a:r>
              <a:rPr lang="et-EE" baseline="0" dirty="0" err="1" smtClean="0"/>
              <a:t>two</a:t>
            </a:r>
            <a:r>
              <a:rPr lang="et-EE" baseline="0" dirty="0" smtClean="0"/>
              <a:t> </a:t>
            </a:r>
            <a:r>
              <a:rPr lang="et-EE" baseline="0" dirty="0" err="1" smtClean="0"/>
              <a:t>components</a:t>
            </a:r>
            <a:r>
              <a:rPr lang="et-EE" baseline="0" dirty="0" smtClean="0"/>
              <a:t>: </a:t>
            </a:r>
            <a:r>
              <a:rPr lang="et-EE" baseline="0" dirty="0" err="1" smtClean="0"/>
              <a:t>specific</a:t>
            </a:r>
            <a:r>
              <a:rPr lang="et-EE" baseline="0" dirty="0" smtClean="0"/>
              <a:t> </a:t>
            </a:r>
            <a:r>
              <a:rPr lang="et-EE" baseline="0" dirty="0" err="1" smtClean="0"/>
              <a:t>sound</a:t>
            </a:r>
            <a:r>
              <a:rPr lang="et-EE" baseline="0" dirty="0" smtClean="0"/>
              <a:t> and </a:t>
            </a:r>
            <a:r>
              <a:rPr lang="et-EE" baseline="0" dirty="0" err="1" smtClean="0"/>
              <a:t>characteristic</a:t>
            </a:r>
            <a:r>
              <a:rPr lang="et-EE" baseline="0" dirty="0" smtClean="0"/>
              <a:t>.</a:t>
            </a:r>
          </a:p>
          <a:p>
            <a:endParaRPr lang="et-EE" dirty="0"/>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8</a:t>
            </a:fld>
            <a:endParaRPr lang="et-EE">
              <a:solidFill>
                <a:prstClr val="black"/>
              </a:solidFill>
            </a:endParaRPr>
          </a:p>
        </p:txBody>
      </p:sp>
    </p:spTree>
    <p:extLst>
      <p:ext uri="{BB962C8B-B14F-4D97-AF65-F5344CB8AC3E}">
        <p14:creationId xmlns:p14="http://schemas.microsoft.com/office/powerpoint/2010/main" val="386734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smtClean="0"/>
              <a:t>An</a:t>
            </a:r>
            <a:r>
              <a:rPr lang="et-EE" baseline="0" dirty="0" smtClean="0"/>
              <a:t> </a:t>
            </a:r>
            <a:r>
              <a:rPr lang="et-EE" baseline="0" dirty="0" err="1" smtClean="0"/>
              <a:t>example</a:t>
            </a:r>
            <a:r>
              <a:rPr lang="et-EE" baseline="0" dirty="0" smtClean="0"/>
              <a:t> of </a:t>
            </a:r>
            <a:r>
              <a:rPr lang="et-EE" baseline="0" dirty="0" err="1" smtClean="0"/>
              <a:t>antonyms</a:t>
            </a:r>
            <a:r>
              <a:rPr lang="et-EE" baseline="0" dirty="0" smtClean="0"/>
              <a:t>, </a:t>
            </a:r>
            <a:r>
              <a:rPr lang="et-EE" baseline="0" dirty="0" err="1" smtClean="0"/>
              <a:t>where</a:t>
            </a:r>
            <a:r>
              <a:rPr lang="et-EE" baseline="0" dirty="0" smtClean="0"/>
              <a:t> </a:t>
            </a:r>
            <a:r>
              <a:rPr lang="et-EE" baseline="0" dirty="0" err="1" smtClean="0"/>
              <a:t>the</a:t>
            </a:r>
            <a:r>
              <a:rPr lang="et-EE" baseline="0" dirty="0" smtClean="0"/>
              <a:t> </a:t>
            </a:r>
            <a:r>
              <a:rPr lang="et-EE" baseline="0" dirty="0" err="1" smtClean="0"/>
              <a:t>palyer</a:t>
            </a:r>
            <a:r>
              <a:rPr lang="et-EE" baseline="0" dirty="0" smtClean="0"/>
              <a:t> </a:t>
            </a:r>
            <a:r>
              <a:rPr lang="et-EE" baseline="0" dirty="0" err="1" smtClean="0"/>
              <a:t>couldnt</a:t>
            </a:r>
            <a:r>
              <a:rPr lang="et-EE" baseline="0" dirty="0" smtClean="0"/>
              <a:t> </a:t>
            </a:r>
            <a:r>
              <a:rPr lang="et-EE" baseline="0" dirty="0" err="1" smtClean="0"/>
              <a:t>guess</a:t>
            </a:r>
            <a:r>
              <a:rPr lang="et-EE" baseline="0" dirty="0" smtClean="0"/>
              <a:t> </a:t>
            </a:r>
            <a:r>
              <a:rPr lang="et-EE" baseline="0" dirty="0" err="1" smtClean="0"/>
              <a:t>the</a:t>
            </a:r>
            <a:r>
              <a:rPr lang="et-EE" baseline="0" dirty="0" smtClean="0"/>
              <a:t> </a:t>
            </a:r>
            <a:r>
              <a:rPr lang="et-EE" baseline="0" dirty="0" err="1" smtClean="0"/>
              <a:t>right</a:t>
            </a:r>
            <a:r>
              <a:rPr lang="et-EE" baseline="0" dirty="0" smtClean="0"/>
              <a:t> </a:t>
            </a:r>
            <a:r>
              <a:rPr lang="et-EE" baseline="0" dirty="0" err="1" smtClean="0"/>
              <a:t>anwer</a:t>
            </a:r>
            <a:r>
              <a:rPr lang="et-EE" baseline="0" dirty="0" smtClean="0"/>
              <a:t> </a:t>
            </a:r>
            <a:r>
              <a:rPr lang="et-EE" baseline="0" dirty="0" err="1" smtClean="0"/>
              <a:t>because</a:t>
            </a:r>
            <a:r>
              <a:rPr lang="et-EE" baseline="0" dirty="0" smtClean="0"/>
              <a:t> </a:t>
            </a:r>
            <a:r>
              <a:rPr lang="et-EE" baseline="0" dirty="0" err="1" smtClean="0"/>
              <a:t>the</a:t>
            </a:r>
            <a:r>
              <a:rPr lang="et-EE" baseline="0" dirty="0" smtClean="0"/>
              <a:t> </a:t>
            </a:r>
            <a:r>
              <a:rPr lang="et-EE" baseline="0" dirty="0" err="1" smtClean="0"/>
              <a:t>antnym</a:t>
            </a:r>
            <a:r>
              <a:rPr lang="et-EE" baseline="0" dirty="0" smtClean="0"/>
              <a:t> </a:t>
            </a:r>
            <a:r>
              <a:rPr lang="et-EE" baseline="0" dirty="0" err="1" smtClean="0"/>
              <a:t>for</a:t>
            </a:r>
            <a:r>
              <a:rPr lang="et-EE" baseline="0" dirty="0" smtClean="0"/>
              <a:t> </a:t>
            </a:r>
            <a:r>
              <a:rPr lang="et-EE" baseline="0" dirty="0" err="1" smtClean="0"/>
              <a:t>day</a:t>
            </a:r>
            <a:r>
              <a:rPr lang="et-EE" baseline="0" dirty="0" smtClean="0"/>
              <a:t> </a:t>
            </a:r>
            <a:r>
              <a:rPr lang="et-EE" baseline="0" dirty="0" err="1" smtClean="0"/>
              <a:t>was</a:t>
            </a:r>
            <a:r>
              <a:rPr lang="et-EE" baseline="0" dirty="0" smtClean="0"/>
              <a:t> </a:t>
            </a:r>
            <a:r>
              <a:rPr lang="et-EE" baseline="0" dirty="0" err="1" smtClean="0"/>
              <a:t>evening</a:t>
            </a:r>
            <a:r>
              <a:rPr lang="et-EE" baseline="0" dirty="0" smtClean="0"/>
              <a:t>., </a:t>
            </a:r>
            <a:r>
              <a:rPr lang="et-EE" baseline="0" dirty="0" err="1" smtClean="0"/>
              <a:t>it</a:t>
            </a:r>
            <a:r>
              <a:rPr lang="et-EE" baseline="0" dirty="0" smtClean="0"/>
              <a:t> </a:t>
            </a:r>
            <a:r>
              <a:rPr lang="et-EE" baseline="0" dirty="0" err="1" smtClean="0"/>
              <a:t>should</a:t>
            </a:r>
            <a:r>
              <a:rPr lang="et-EE" baseline="0" dirty="0" smtClean="0"/>
              <a:t> </a:t>
            </a:r>
            <a:r>
              <a:rPr lang="et-EE" baseline="0" dirty="0" err="1" smtClean="0"/>
              <a:t>have</a:t>
            </a:r>
            <a:r>
              <a:rPr lang="et-EE" baseline="0" dirty="0" smtClean="0"/>
              <a:t> </a:t>
            </a:r>
            <a:r>
              <a:rPr lang="et-EE" baseline="0" dirty="0" err="1" smtClean="0"/>
              <a:t>beeb</a:t>
            </a:r>
            <a:r>
              <a:rPr lang="et-EE" baseline="0" dirty="0" smtClean="0"/>
              <a:t> </a:t>
            </a:r>
            <a:r>
              <a:rPr lang="et-EE" baseline="0" dirty="0" err="1" smtClean="0"/>
              <a:t>near</a:t>
            </a:r>
            <a:r>
              <a:rPr lang="et-EE" baseline="0" dirty="0" smtClean="0"/>
              <a:t> </a:t>
            </a:r>
            <a:r>
              <a:rPr lang="et-EE" baseline="0" dirty="0" err="1" smtClean="0"/>
              <a:t>synonym</a:t>
            </a:r>
            <a:endParaRPr lang="et-EE" baseline="0" dirty="0" smtClean="0"/>
          </a:p>
          <a:p>
            <a:r>
              <a:rPr lang="et-EE" baseline="0" dirty="0" err="1" smtClean="0"/>
              <a:t>For</a:t>
            </a:r>
            <a:r>
              <a:rPr lang="et-EE" baseline="0" dirty="0" smtClean="0"/>
              <a:t> </a:t>
            </a:r>
            <a:r>
              <a:rPr lang="et-EE" baseline="0" dirty="0" err="1" smtClean="0"/>
              <a:t>the</a:t>
            </a:r>
            <a:r>
              <a:rPr lang="et-EE" baseline="0" dirty="0" smtClean="0"/>
              <a:t> </a:t>
            </a:r>
            <a:r>
              <a:rPr lang="et-EE" baseline="0" dirty="0" err="1" smtClean="0"/>
              <a:t>word</a:t>
            </a:r>
            <a:r>
              <a:rPr lang="et-EE" baseline="0" dirty="0" smtClean="0"/>
              <a:t> </a:t>
            </a:r>
            <a:r>
              <a:rPr lang="et-EE" baseline="0" dirty="0" err="1" smtClean="0"/>
              <a:t>crowd</a:t>
            </a:r>
            <a:r>
              <a:rPr lang="et-EE" baseline="0" dirty="0" smtClean="0"/>
              <a:t> </a:t>
            </a:r>
            <a:r>
              <a:rPr lang="et-EE" baseline="0" dirty="0" err="1" smtClean="0"/>
              <a:t>the</a:t>
            </a:r>
            <a:r>
              <a:rPr lang="et-EE" baseline="0" dirty="0" smtClean="0"/>
              <a:t> </a:t>
            </a:r>
            <a:r>
              <a:rPr lang="et-EE" baseline="0" dirty="0" err="1" smtClean="0"/>
              <a:t>synonym</a:t>
            </a:r>
            <a:r>
              <a:rPr lang="et-EE" baseline="0" dirty="0" smtClean="0"/>
              <a:t> </a:t>
            </a:r>
            <a:r>
              <a:rPr lang="et-EE" baseline="0" dirty="0" err="1" smtClean="0"/>
              <a:t>was</a:t>
            </a:r>
            <a:r>
              <a:rPr lang="et-EE" baseline="0" dirty="0" smtClean="0"/>
              <a:t> </a:t>
            </a:r>
            <a:r>
              <a:rPr lang="et-EE" baseline="0" dirty="0" err="1" smtClean="0"/>
              <a:t>guests</a:t>
            </a:r>
            <a:r>
              <a:rPr lang="et-EE" baseline="0" dirty="0" smtClean="0"/>
              <a:t> in </a:t>
            </a:r>
            <a:r>
              <a:rPr lang="et-EE" baseline="0" dirty="0" err="1" smtClean="0"/>
              <a:t>plural</a:t>
            </a:r>
            <a:r>
              <a:rPr lang="et-EE" baseline="0" dirty="0" smtClean="0"/>
              <a:t> and </a:t>
            </a:r>
            <a:r>
              <a:rPr lang="et-EE" baseline="0" dirty="0" err="1" smtClean="0"/>
              <a:t>playeres</a:t>
            </a:r>
            <a:r>
              <a:rPr lang="et-EE" baseline="0" dirty="0" smtClean="0"/>
              <a:t> </a:t>
            </a:r>
            <a:r>
              <a:rPr lang="et-EE" baseline="0" dirty="0" err="1" smtClean="0"/>
              <a:t>answered</a:t>
            </a:r>
            <a:r>
              <a:rPr lang="et-EE" baseline="0" dirty="0" smtClean="0"/>
              <a:t> </a:t>
            </a:r>
            <a:r>
              <a:rPr lang="et-EE" baseline="0" dirty="0" err="1" smtClean="0"/>
              <a:t>also</a:t>
            </a:r>
            <a:r>
              <a:rPr lang="et-EE" baseline="0" dirty="0" smtClean="0"/>
              <a:t> in </a:t>
            </a:r>
            <a:r>
              <a:rPr lang="et-EE" baseline="0" dirty="0" err="1" smtClean="0"/>
              <a:t>plural</a:t>
            </a:r>
            <a:r>
              <a:rPr lang="et-EE" baseline="0" dirty="0" smtClean="0"/>
              <a:t> – </a:t>
            </a:r>
            <a:r>
              <a:rPr lang="et-EE" baseline="0" dirty="0" err="1" smtClean="0"/>
              <a:t>visitors</a:t>
            </a:r>
            <a:r>
              <a:rPr lang="et-EE" baseline="0" dirty="0" smtClean="0"/>
              <a:t> and </a:t>
            </a:r>
            <a:r>
              <a:rPr lang="et-EE" baseline="0" dirty="0" err="1" smtClean="0"/>
              <a:t>friends</a:t>
            </a:r>
            <a:r>
              <a:rPr lang="et-EE" baseline="0" dirty="0" smtClean="0"/>
              <a:t> – </a:t>
            </a:r>
            <a:r>
              <a:rPr lang="et-EE" baseline="0" dirty="0" err="1" smtClean="0"/>
              <a:t>the</a:t>
            </a:r>
            <a:r>
              <a:rPr lang="et-EE" baseline="0" dirty="0" smtClean="0"/>
              <a:t> </a:t>
            </a:r>
            <a:r>
              <a:rPr lang="et-EE" baseline="0" dirty="0" err="1" smtClean="0"/>
              <a:t>plural</a:t>
            </a:r>
            <a:r>
              <a:rPr lang="et-EE" baseline="0" dirty="0" smtClean="0"/>
              <a:t> </a:t>
            </a:r>
            <a:r>
              <a:rPr lang="et-EE" baseline="0" dirty="0" err="1" smtClean="0"/>
              <a:t>form</a:t>
            </a:r>
            <a:r>
              <a:rPr lang="et-EE" baseline="0" dirty="0" smtClean="0"/>
              <a:t> </a:t>
            </a:r>
            <a:r>
              <a:rPr lang="et-EE" baseline="0" dirty="0" err="1" smtClean="0"/>
              <a:t>is</a:t>
            </a:r>
            <a:r>
              <a:rPr lang="et-EE" baseline="0" dirty="0" smtClean="0"/>
              <a:t> </a:t>
            </a:r>
            <a:r>
              <a:rPr lang="et-EE" baseline="0" dirty="0" err="1" smtClean="0"/>
              <a:t>not</a:t>
            </a:r>
            <a:r>
              <a:rPr lang="et-EE" baseline="0" dirty="0" smtClean="0"/>
              <a:t> </a:t>
            </a:r>
            <a:r>
              <a:rPr lang="et-EE" baseline="0" dirty="0" err="1" smtClean="0"/>
              <a:t>justified</a:t>
            </a:r>
            <a:r>
              <a:rPr lang="et-EE" baseline="0" dirty="0" smtClean="0"/>
              <a:t> </a:t>
            </a:r>
            <a:r>
              <a:rPr lang="et-EE" baseline="0" dirty="0" err="1" smtClean="0"/>
              <a:t>here</a:t>
            </a:r>
            <a:r>
              <a:rPr lang="et-EE" baseline="0" dirty="0" smtClean="0"/>
              <a:t>.</a:t>
            </a:r>
          </a:p>
          <a:p>
            <a:r>
              <a:rPr lang="et-EE" baseline="0" dirty="0" smtClean="0"/>
              <a:t>In </a:t>
            </a:r>
            <a:r>
              <a:rPr lang="et-EE" baseline="0" dirty="0" err="1" smtClean="0"/>
              <a:t>general</a:t>
            </a:r>
            <a:r>
              <a:rPr lang="et-EE" baseline="0" dirty="0" smtClean="0"/>
              <a:t> </a:t>
            </a:r>
            <a:r>
              <a:rPr lang="et-EE" baseline="0" dirty="0" err="1" smtClean="0"/>
              <a:t>there</a:t>
            </a:r>
            <a:r>
              <a:rPr lang="et-EE" baseline="0" dirty="0" smtClean="0"/>
              <a:t> </a:t>
            </a:r>
            <a:r>
              <a:rPr lang="et-EE" baseline="0" dirty="0" err="1" smtClean="0"/>
              <a:t>two</a:t>
            </a:r>
            <a:r>
              <a:rPr lang="et-EE" baseline="0" dirty="0" smtClean="0"/>
              <a:t> </a:t>
            </a:r>
            <a:r>
              <a:rPr lang="et-EE" baseline="0" dirty="0" err="1" smtClean="0"/>
              <a:t>types</a:t>
            </a:r>
            <a:r>
              <a:rPr lang="et-EE" baseline="0" dirty="0" smtClean="0"/>
              <a:t> of </a:t>
            </a:r>
            <a:r>
              <a:rPr lang="et-EE" baseline="0" dirty="0" err="1" smtClean="0"/>
              <a:t>corrections</a:t>
            </a:r>
            <a:r>
              <a:rPr lang="et-EE" baseline="0" dirty="0" smtClean="0"/>
              <a:t> need </a:t>
            </a:r>
            <a:r>
              <a:rPr lang="et-EE" baseline="0" dirty="0" err="1" smtClean="0"/>
              <a:t>to</a:t>
            </a:r>
            <a:r>
              <a:rPr lang="et-EE" baseline="0" dirty="0" smtClean="0"/>
              <a:t> </a:t>
            </a:r>
            <a:r>
              <a:rPr lang="et-EE" baseline="0" dirty="0" err="1" smtClean="0"/>
              <a:t>be</a:t>
            </a:r>
            <a:r>
              <a:rPr lang="et-EE" baseline="0" dirty="0" smtClean="0"/>
              <a:t> </a:t>
            </a:r>
            <a:r>
              <a:rPr lang="et-EE" baseline="0" dirty="0" err="1" smtClean="0"/>
              <a:t>done</a:t>
            </a:r>
            <a:r>
              <a:rPr lang="et-EE" baseline="0" dirty="0" smtClean="0"/>
              <a:t> </a:t>
            </a:r>
            <a:r>
              <a:rPr lang="et-EE" baseline="0" dirty="0" err="1" smtClean="0"/>
              <a:t>with</a:t>
            </a:r>
            <a:r>
              <a:rPr lang="et-EE" baseline="0" dirty="0" smtClean="0"/>
              <a:t> </a:t>
            </a:r>
            <a:r>
              <a:rPr lang="et-EE" baseline="0" dirty="0" err="1" smtClean="0"/>
              <a:t>fuzzynyms</a:t>
            </a:r>
            <a:r>
              <a:rPr lang="et-EE" baseline="0" dirty="0" smtClean="0"/>
              <a:t>. </a:t>
            </a:r>
          </a:p>
          <a:p>
            <a:endParaRPr lang="et-EE" dirty="0"/>
          </a:p>
        </p:txBody>
      </p:sp>
      <p:sp>
        <p:nvSpPr>
          <p:cNvPr id="4" name="Slide Number Placeholder 3"/>
          <p:cNvSpPr>
            <a:spLocks noGrp="1"/>
          </p:cNvSpPr>
          <p:nvPr>
            <p:ph type="sldNum" sz="quarter" idx="10"/>
          </p:nvPr>
        </p:nvSpPr>
        <p:spPr/>
        <p:txBody>
          <a:bodyPr/>
          <a:lstStyle/>
          <a:p>
            <a:fld id="{97034D3B-BACB-45B8-AA88-AE19B2049931}" type="slidenum">
              <a:rPr lang="et-EE" smtClean="0"/>
              <a:t>9</a:t>
            </a:fld>
            <a:endParaRPr lang="et-EE"/>
          </a:p>
        </p:txBody>
      </p:sp>
    </p:spTree>
    <p:extLst>
      <p:ext uri="{BB962C8B-B14F-4D97-AF65-F5344CB8AC3E}">
        <p14:creationId xmlns:p14="http://schemas.microsoft.com/office/powerpoint/2010/main" val="56440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baseline="0" dirty="0" err="1" smtClean="0"/>
              <a:t>These</a:t>
            </a:r>
            <a:r>
              <a:rPr lang="et-EE" baseline="0" dirty="0" smtClean="0"/>
              <a:t> </a:t>
            </a:r>
            <a:r>
              <a:rPr lang="et-EE" baseline="0" dirty="0" err="1" smtClean="0"/>
              <a:t>were</a:t>
            </a:r>
            <a:r>
              <a:rPr lang="et-EE" baseline="0" dirty="0" smtClean="0"/>
              <a:t> </a:t>
            </a:r>
            <a:r>
              <a:rPr lang="et-EE" baseline="0" dirty="0" err="1" smtClean="0"/>
              <a:t>only</a:t>
            </a:r>
            <a:r>
              <a:rPr lang="et-EE" baseline="0" dirty="0" smtClean="0"/>
              <a:t> a </a:t>
            </a:r>
            <a:r>
              <a:rPr lang="et-EE" baseline="0" dirty="0" err="1" smtClean="0"/>
              <a:t>few</a:t>
            </a:r>
            <a:r>
              <a:rPr lang="et-EE" baseline="0" dirty="0" smtClean="0"/>
              <a:t> </a:t>
            </a:r>
            <a:r>
              <a:rPr lang="et-EE" baseline="0" dirty="0" err="1" smtClean="0"/>
              <a:t>examples</a:t>
            </a:r>
            <a:r>
              <a:rPr lang="et-EE" baseline="0" dirty="0" smtClean="0"/>
              <a:t> of </a:t>
            </a:r>
            <a:r>
              <a:rPr lang="et-EE" baseline="0" dirty="0" err="1" smtClean="0"/>
              <a:t>the</a:t>
            </a:r>
            <a:r>
              <a:rPr lang="et-EE" baseline="0" dirty="0" smtClean="0"/>
              <a:t> </a:t>
            </a:r>
            <a:r>
              <a:rPr lang="et-EE" baseline="0" dirty="0" err="1" smtClean="0"/>
              <a:t>problematic</a:t>
            </a:r>
            <a:r>
              <a:rPr lang="et-EE" baseline="0" dirty="0" smtClean="0"/>
              <a:t> </a:t>
            </a:r>
            <a:r>
              <a:rPr lang="et-EE" baseline="0" dirty="0" err="1" smtClean="0"/>
              <a:t>places</a:t>
            </a:r>
            <a:r>
              <a:rPr lang="et-EE" baseline="0" dirty="0" smtClean="0"/>
              <a:t> </a:t>
            </a:r>
            <a:r>
              <a:rPr lang="et-EE" baseline="0" dirty="0" err="1" smtClean="0"/>
              <a:t>found</a:t>
            </a:r>
            <a:r>
              <a:rPr lang="et-EE" baseline="0" dirty="0" smtClean="0"/>
              <a:t> in </a:t>
            </a:r>
            <a:r>
              <a:rPr lang="et-EE" baseline="0" dirty="0" err="1" smtClean="0"/>
              <a:t>the</a:t>
            </a:r>
            <a:r>
              <a:rPr lang="et-EE" baseline="0" dirty="0" smtClean="0"/>
              <a:t> alias </a:t>
            </a:r>
            <a:r>
              <a:rPr lang="et-EE" baseline="0" dirty="0" err="1" smtClean="0"/>
              <a:t>log</a:t>
            </a:r>
            <a:r>
              <a:rPr lang="et-EE" baseline="0" dirty="0" smtClean="0"/>
              <a:t> </a:t>
            </a:r>
            <a:r>
              <a:rPr lang="et-EE" baseline="0" dirty="0" err="1" smtClean="0"/>
              <a:t>files</a:t>
            </a:r>
            <a:r>
              <a:rPr lang="et-EE" baseline="0" dirty="0" smtClean="0"/>
              <a:t>.</a:t>
            </a:r>
          </a:p>
          <a:p>
            <a:r>
              <a:rPr lang="et-EE" dirty="0" err="1" smtClean="0"/>
              <a:t>We</a:t>
            </a:r>
            <a:r>
              <a:rPr lang="et-EE" baseline="0" dirty="0" smtClean="0"/>
              <a:t> are </a:t>
            </a:r>
            <a:r>
              <a:rPr lang="et-EE" baseline="0" dirty="0" err="1" smtClean="0"/>
              <a:t>only</a:t>
            </a:r>
            <a:r>
              <a:rPr lang="et-EE" baseline="0" dirty="0" smtClean="0"/>
              <a:t> in </a:t>
            </a:r>
            <a:r>
              <a:rPr lang="et-EE" baseline="0" dirty="0" err="1" smtClean="0"/>
              <a:t>the</a:t>
            </a:r>
            <a:r>
              <a:rPr lang="et-EE" baseline="0" dirty="0" smtClean="0"/>
              <a:t> </a:t>
            </a:r>
            <a:r>
              <a:rPr lang="et-EE" baseline="0" dirty="0" err="1" smtClean="0"/>
              <a:t>beginning</a:t>
            </a:r>
            <a:r>
              <a:rPr lang="et-EE" baseline="0" dirty="0" smtClean="0"/>
              <a:t> of </a:t>
            </a:r>
            <a:r>
              <a:rPr lang="et-EE" baseline="0" dirty="0" err="1" smtClean="0"/>
              <a:t>the</a:t>
            </a:r>
            <a:r>
              <a:rPr lang="et-EE" baseline="0" dirty="0" smtClean="0"/>
              <a:t> </a:t>
            </a:r>
            <a:r>
              <a:rPr lang="et-EE" baseline="0" dirty="0" err="1" smtClean="0"/>
              <a:t>dialogs</a:t>
            </a:r>
            <a:r>
              <a:rPr lang="et-EE" baseline="0" dirty="0" smtClean="0"/>
              <a:t> in </a:t>
            </a:r>
            <a:r>
              <a:rPr lang="et-EE" baseline="0" dirty="0" err="1" smtClean="0"/>
              <a:t>log</a:t>
            </a:r>
            <a:r>
              <a:rPr lang="et-EE" baseline="0" dirty="0" smtClean="0"/>
              <a:t> </a:t>
            </a:r>
            <a:r>
              <a:rPr lang="et-EE" baseline="0" dirty="0" err="1" smtClean="0"/>
              <a:t>files</a:t>
            </a:r>
            <a:r>
              <a:rPr lang="et-EE" baseline="0" dirty="0" smtClean="0"/>
              <a:t> </a:t>
            </a:r>
            <a:r>
              <a:rPr lang="et-EE" baseline="0" dirty="0" err="1" smtClean="0"/>
              <a:t>but</a:t>
            </a:r>
            <a:r>
              <a:rPr lang="et-EE" baseline="0" dirty="0" smtClean="0"/>
              <a:t> </a:t>
            </a:r>
            <a:r>
              <a:rPr lang="et-EE" baseline="0" dirty="0" err="1" smtClean="0"/>
              <a:t>can</a:t>
            </a:r>
            <a:r>
              <a:rPr lang="et-EE" baseline="0" dirty="0" smtClean="0"/>
              <a:t> </a:t>
            </a:r>
            <a:r>
              <a:rPr lang="et-EE" baseline="0" dirty="0" err="1" smtClean="0"/>
              <a:t>already</a:t>
            </a:r>
            <a:r>
              <a:rPr lang="et-EE" baseline="0" dirty="0" smtClean="0"/>
              <a:t> </a:t>
            </a:r>
            <a:r>
              <a:rPr lang="et-EE" baseline="0" dirty="0" err="1" smtClean="0"/>
              <a:t>say</a:t>
            </a:r>
            <a:r>
              <a:rPr lang="et-EE" baseline="0" dirty="0" smtClean="0"/>
              <a:t> </a:t>
            </a:r>
            <a:r>
              <a:rPr lang="et-EE" baseline="0" dirty="0" err="1" smtClean="0"/>
              <a:t>that</a:t>
            </a:r>
            <a:r>
              <a:rPr lang="et-EE" baseline="0" dirty="0" smtClean="0"/>
              <a:t> </a:t>
            </a:r>
            <a:r>
              <a:rPr lang="et-EE" baseline="0" dirty="0" err="1" smtClean="0"/>
              <a:t>it</a:t>
            </a:r>
            <a:r>
              <a:rPr lang="et-EE" baseline="0" dirty="0" smtClean="0"/>
              <a:t> </a:t>
            </a:r>
            <a:r>
              <a:rPr lang="et-EE" baseline="0" dirty="0" err="1" smtClean="0"/>
              <a:t>gives</a:t>
            </a:r>
            <a:r>
              <a:rPr lang="et-EE" baseline="0" dirty="0" smtClean="0"/>
              <a:t> </a:t>
            </a:r>
            <a:r>
              <a:rPr lang="et-EE" baseline="0" dirty="0" err="1" smtClean="0"/>
              <a:t>us</a:t>
            </a:r>
            <a:r>
              <a:rPr lang="et-EE" baseline="0" dirty="0" smtClean="0"/>
              <a:t> </a:t>
            </a:r>
            <a:r>
              <a:rPr lang="et-EE" baseline="0" dirty="0" err="1" smtClean="0"/>
              <a:t>interesting</a:t>
            </a:r>
            <a:r>
              <a:rPr lang="et-EE" baseline="0" dirty="0" smtClean="0"/>
              <a:t> and </a:t>
            </a:r>
            <a:r>
              <a:rPr lang="et-EE" baseline="0" dirty="0" err="1" smtClean="0"/>
              <a:t>necessary</a:t>
            </a:r>
            <a:r>
              <a:rPr lang="et-EE" baseline="0" dirty="0" smtClean="0"/>
              <a:t> </a:t>
            </a:r>
            <a:r>
              <a:rPr lang="et-EE" baseline="0" dirty="0" err="1" smtClean="0"/>
              <a:t>feedback</a:t>
            </a:r>
            <a:r>
              <a:rPr lang="et-EE" baseline="0" dirty="0" smtClean="0"/>
              <a:t>.  </a:t>
            </a:r>
            <a:r>
              <a:rPr lang="et-EE" baseline="0" dirty="0" err="1" smtClean="0"/>
              <a:t>We</a:t>
            </a:r>
            <a:r>
              <a:rPr lang="et-EE" baseline="0" dirty="0" smtClean="0"/>
              <a:t> </a:t>
            </a:r>
            <a:r>
              <a:rPr lang="et-EE" baseline="0" dirty="0" err="1" smtClean="0"/>
              <a:t>should</a:t>
            </a:r>
            <a:r>
              <a:rPr lang="et-EE" baseline="0" dirty="0" smtClean="0"/>
              <a:t> </a:t>
            </a:r>
            <a:r>
              <a:rPr lang="et-EE" baseline="0" dirty="0" err="1" smtClean="0"/>
              <a:t>encourage</a:t>
            </a:r>
            <a:r>
              <a:rPr lang="et-EE" baseline="0" dirty="0" smtClean="0"/>
              <a:t> </a:t>
            </a:r>
            <a:r>
              <a:rPr lang="et-EE" baseline="0" dirty="0" err="1" smtClean="0"/>
              <a:t>people</a:t>
            </a:r>
            <a:r>
              <a:rPr lang="et-EE" baseline="0" dirty="0" smtClean="0"/>
              <a:t> </a:t>
            </a:r>
            <a:r>
              <a:rPr lang="et-EE" baseline="0" dirty="0" err="1" smtClean="0"/>
              <a:t>to</a:t>
            </a:r>
            <a:r>
              <a:rPr lang="et-EE" baseline="0" dirty="0" smtClean="0"/>
              <a:t> </a:t>
            </a:r>
            <a:r>
              <a:rPr lang="et-EE" baseline="0" dirty="0" err="1" smtClean="0"/>
              <a:t>play</a:t>
            </a:r>
            <a:r>
              <a:rPr lang="et-EE" baseline="0" dirty="0" smtClean="0"/>
              <a:t> </a:t>
            </a:r>
            <a:r>
              <a:rPr lang="et-EE" baseline="0" dirty="0" err="1" smtClean="0"/>
              <a:t>the</a:t>
            </a:r>
            <a:r>
              <a:rPr lang="et-EE" baseline="0" dirty="0" smtClean="0"/>
              <a:t> </a:t>
            </a:r>
            <a:r>
              <a:rPr lang="et-EE" baseline="0" dirty="0" err="1" smtClean="0"/>
              <a:t>game</a:t>
            </a:r>
            <a:r>
              <a:rPr lang="et-EE" baseline="0" dirty="0" smtClean="0"/>
              <a:t>, </a:t>
            </a:r>
            <a:r>
              <a:rPr lang="et-EE" baseline="0" dirty="0" err="1" smtClean="0"/>
              <a:t>then</a:t>
            </a:r>
            <a:r>
              <a:rPr lang="et-EE" baseline="0" dirty="0" smtClean="0"/>
              <a:t> </a:t>
            </a:r>
            <a:r>
              <a:rPr lang="et-EE" baseline="0" dirty="0" err="1" smtClean="0"/>
              <a:t>there</a:t>
            </a:r>
            <a:r>
              <a:rPr lang="et-EE" baseline="0" dirty="0" smtClean="0"/>
              <a:t> </a:t>
            </a:r>
            <a:r>
              <a:rPr lang="et-EE" baseline="0" dirty="0" err="1" smtClean="0"/>
              <a:t>will</a:t>
            </a:r>
            <a:r>
              <a:rPr lang="et-EE" baseline="0" dirty="0" smtClean="0"/>
              <a:t> </a:t>
            </a:r>
            <a:r>
              <a:rPr lang="et-EE" baseline="0" dirty="0" err="1" smtClean="0"/>
              <a:t>more</a:t>
            </a:r>
            <a:r>
              <a:rPr lang="et-EE" baseline="0" dirty="0" smtClean="0"/>
              <a:t> </a:t>
            </a:r>
            <a:r>
              <a:rPr lang="et-EE" baseline="0" dirty="0" err="1" smtClean="0"/>
              <a:t>data</a:t>
            </a:r>
            <a:r>
              <a:rPr lang="et-EE" baseline="0" dirty="0" smtClean="0"/>
              <a:t> </a:t>
            </a:r>
            <a:r>
              <a:rPr lang="et-EE" baseline="0" dirty="0" err="1" smtClean="0"/>
              <a:t>to</a:t>
            </a:r>
            <a:r>
              <a:rPr lang="et-EE" baseline="0" dirty="0" smtClean="0"/>
              <a:t> </a:t>
            </a:r>
            <a:r>
              <a:rPr lang="et-EE" baseline="0" dirty="0" err="1" smtClean="0"/>
              <a:t>work</a:t>
            </a:r>
            <a:r>
              <a:rPr lang="et-EE" baseline="0" dirty="0" smtClean="0"/>
              <a:t> </a:t>
            </a:r>
            <a:r>
              <a:rPr lang="et-EE" baseline="0" dirty="0" err="1" smtClean="0"/>
              <a:t>with</a:t>
            </a:r>
            <a:r>
              <a:rPr lang="et-EE" baseline="0" dirty="0" smtClean="0"/>
              <a:t>.</a:t>
            </a:r>
            <a:endParaRPr lang="en-US" dirty="0"/>
          </a:p>
        </p:txBody>
      </p:sp>
      <p:sp>
        <p:nvSpPr>
          <p:cNvPr id="4" name="Slide Number Placeholder 3"/>
          <p:cNvSpPr>
            <a:spLocks noGrp="1"/>
          </p:cNvSpPr>
          <p:nvPr>
            <p:ph type="sldNum" sz="quarter" idx="10"/>
          </p:nvPr>
        </p:nvSpPr>
        <p:spPr/>
        <p:txBody>
          <a:bodyPr/>
          <a:lstStyle/>
          <a:p>
            <a:fld id="{97034D3B-BACB-45B8-AA88-AE19B2049931}" type="slidenum">
              <a:rPr lang="et-EE" smtClean="0">
                <a:solidFill>
                  <a:prstClr val="black"/>
                </a:solidFill>
              </a:rPr>
              <a:pPr/>
              <a:t>10</a:t>
            </a:fld>
            <a:endParaRPr lang="et-EE">
              <a:solidFill>
                <a:prstClr val="black"/>
              </a:solidFill>
            </a:endParaRPr>
          </a:p>
        </p:txBody>
      </p:sp>
    </p:spTree>
    <p:extLst>
      <p:ext uri="{BB962C8B-B14F-4D97-AF65-F5344CB8AC3E}">
        <p14:creationId xmlns:p14="http://schemas.microsoft.com/office/powerpoint/2010/main" val="1284933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BE7E0D0E-56EE-4018-B908-76DDD42D1984}" type="datetimeFigureOut">
              <a:rPr lang="et-EE" smtClean="0"/>
              <a:t>17.05.2016</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180419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BE7E0D0E-56EE-4018-B908-76DDD42D1984}" type="datetimeFigureOut">
              <a:rPr lang="et-EE" smtClean="0"/>
              <a:t>17.05.2016</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245911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BE7E0D0E-56EE-4018-B908-76DDD42D1984}" type="datetimeFigureOut">
              <a:rPr lang="et-EE" smtClean="0"/>
              <a:t>17.05.2016</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985553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Pealkiri ja alapealkiri - sinine taust">
    <p:bg>
      <p:bgPr>
        <a:solidFill>
          <a:srgbClr val="0061AA"/>
        </a:solidFill>
        <a:effectLst/>
      </p:bgPr>
    </p:bg>
    <p:spTree>
      <p:nvGrpSpPr>
        <p:cNvPr id="1" name=""/>
        <p:cNvGrpSpPr/>
        <p:nvPr/>
      </p:nvGrpSpPr>
      <p:grpSpPr>
        <a:xfrm>
          <a:off x="0" y="0"/>
          <a:ext cx="0" cy="0"/>
          <a:chOff x="0" y="0"/>
          <a:chExt cx="0" cy="0"/>
        </a:xfrm>
      </p:grpSpPr>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defRPr>
            </a:lvl1pPr>
          </a:lstStyle>
          <a:p>
            <a:r>
              <a:rPr lang="et-EE" dirty="0" smtClean="0"/>
              <a:t>Kirjuta siia alapealkiri</a:t>
            </a:r>
            <a:endParaRPr lang="en-US" dirty="0"/>
          </a:p>
        </p:txBody>
      </p:sp>
      <p:sp>
        <p:nvSpPr>
          <p:cNvPr id="4"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6"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smtClean="0"/>
              <a:t>00.00.0000</a:t>
            </a:r>
            <a:endParaRPr lang="et-EE"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7841" y="544861"/>
            <a:ext cx="2496317" cy="443485"/>
          </a:xfrm>
          <a:prstGeom prst="rect">
            <a:avLst/>
          </a:prstGeom>
        </p:spPr>
      </p:pic>
    </p:spTree>
    <p:extLst>
      <p:ext uri="{BB962C8B-B14F-4D97-AF65-F5344CB8AC3E}">
        <p14:creationId xmlns:p14="http://schemas.microsoft.com/office/powerpoint/2010/main" val="281578611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ealkiri ja alapealkiri - vesipildiga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40"/>
            <a:ext cx="12192000" cy="6850743"/>
          </a:xfrm>
          <a:prstGeom prst="rect">
            <a:avLst/>
          </a:prstGeom>
        </p:spPr>
      </p:pic>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defRPr>
            </a:lvl1pPr>
          </a:lstStyle>
          <a:p>
            <a:r>
              <a:rPr lang="et-EE" dirty="0" smtClean="0"/>
              <a:t>Kirjuta siia alapealkiri</a:t>
            </a:r>
            <a:endParaRPr lang="en-US" dirty="0"/>
          </a:p>
        </p:txBody>
      </p:sp>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8"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smtClean="0"/>
              <a:t>00.00.0000</a:t>
            </a:r>
            <a:endParaRPr lang="et-EE"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7841" y="544861"/>
            <a:ext cx="2496317" cy="443485"/>
          </a:xfrm>
          <a:prstGeom prst="rect">
            <a:avLst/>
          </a:prstGeom>
        </p:spPr>
      </p:pic>
    </p:spTree>
    <p:extLst>
      <p:ext uri="{BB962C8B-B14F-4D97-AF65-F5344CB8AC3E}">
        <p14:creationId xmlns:p14="http://schemas.microsoft.com/office/powerpoint/2010/main" val="255737942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alkiri ja alapealkiri - 45kraadine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7" name="Text Placeholder 6"/>
          <p:cNvSpPr>
            <a:spLocks noGrp="1"/>
          </p:cNvSpPr>
          <p:nvPr>
            <p:ph type="body" sz="quarter" idx="12" hasCustomPrompt="1"/>
          </p:nvPr>
        </p:nvSpPr>
        <p:spPr>
          <a:xfrm>
            <a:off x="1065213" y="4157132"/>
            <a:ext cx="5767387" cy="1451815"/>
          </a:xfrm>
        </p:spPr>
        <p:txBody>
          <a:bodyPr>
            <a:noAutofit/>
          </a:bodyPr>
          <a:lstStyle>
            <a:lvl1pPr marL="0" indent="0">
              <a:buNone/>
              <a:defRPr sz="2400" b="1" i="0">
                <a:solidFill>
                  <a:schemeClr val="bg1"/>
                </a:solidFill>
                <a:latin typeface="Times New Roman" panose="02020603050405020304" pitchFamily="18" charset="0"/>
                <a:cs typeface="Times New Roman" panose="02020603050405020304" pitchFamily="18" charset="0"/>
              </a:defRPr>
            </a:lvl1pPr>
            <a:lvl2pPr>
              <a:defRPr sz="2400" b="1" i="0">
                <a:solidFill>
                  <a:schemeClr val="bg1"/>
                </a:solidFill>
                <a:latin typeface="Tinos" panose="02020603050405020304" pitchFamily="18" charset="0"/>
              </a:defRPr>
            </a:lvl2pPr>
            <a:lvl3pPr>
              <a:defRPr sz="2400" b="1" i="0">
                <a:solidFill>
                  <a:schemeClr val="bg1"/>
                </a:solidFill>
                <a:latin typeface="Tinos" panose="02020603050405020304" pitchFamily="18" charset="0"/>
              </a:defRPr>
            </a:lvl3pPr>
            <a:lvl4pPr>
              <a:defRPr sz="2400" b="1" i="0">
                <a:solidFill>
                  <a:schemeClr val="bg1"/>
                </a:solidFill>
                <a:latin typeface="Tinos" panose="02020603050405020304" pitchFamily="18" charset="0"/>
              </a:defRPr>
            </a:lvl4pPr>
            <a:lvl5pPr>
              <a:defRPr sz="2400" b="1" i="0">
                <a:solidFill>
                  <a:schemeClr val="bg1"/>
                </a:solidFill>
                <a:latin typeface="Tinos" panose="02020603050405020304" pitchFamily="18" charset="0"/>
              </a:defRPr>
            </a:lvl5pPr>
          </a:lstStyle>
          <a:p>
            <a:pPr lvl="0"/>
            <a:r>
              <a:rPr lang="et-EE" dirty="0" smtClean="0"/>
              <a:t>Kirjuta siia alapealkiri</a:t>
            </a:r>
            <a:endParaRPr lang="en-US" dirty="0" smtClean="0"/>
          </a:p>
        </p:txBody>
      </p:sp>
      <p:sp>
        <p:nvSpPr>
          <p:cNvPr id="13" name="Text Placeholder 3"/>
          <p:cNvSpPr>
            <a:spLocks noGrp="1"/>
          </p:cNvSpPr>
          <p:nvPr>
            <p:ph type="body" sz="quarter" idx="10" hasCustomPrompt="1"/>
          </p:nvPr>
        </p:nvSpPr>
        <p:spPr>
          <a:xfrm>
            <a:off x="1050215" y="2008706"/>
            <a:ext cx="5045785" cy="2148426"/>
          </a:xfrm>
        </p:spPr>
        <p:txBody>
          <a:bodyPr>
            <a:noAutofit/>
          </a:bodyPr>
          <a:lstStyle>
            <a:lvl1pPr marL="0" indent="0" algn="l">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p>
        </p:txBody>
      </p:sp>
      <p:sp>
        <p:nvSpPr>
          <p:cNvPr id="14" name="Text Placeholder 5"/>
          <p:cNvSpPr>
            <a:spLocks noGrp="1"/>
          </p:cNvSpPr>
          <p:nvPr>
            <p:ph type="body" sz="quarter" idx="11" hasCustomPrompt="1"/>
          </p:nvPr>
        </p:nvSpPr>
        <p:spPr>
          <a:xfrm>
            <a:off x="1055016" y="6027738"/>
            <a:ext cx="3556000" cy="500062"/>
          </a:xfrm>
        </p:spPr>
        <p:txBody>
          <a:bodyPr/>
          <a:lstStyle>
            <a:lvl1pPr marL="0" indent="0" algn="l">
              <a:buNone/>
              <a:defRPr sz="1800" b="1" i="0" baseline="0">
                <a:solidFill>
                  <a:schemeClr val="bg1"/>
                </a:solidFill>
              </a:defRPr>
            </a:lvl1pPr>
          </a:lstStyle>
          <a:p>
            <a:pPr lvl="0"/>
            <a:r>
              <a:rPr lang="et-EE" dirty="0" smtClean="0"/>
              <a:t>00.00.0000</a:t>
            </a:r>
            <a:endParaRPr lang="et-EE"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790" y="561885"/>
            <a:ext cx="2496317" cy="443485"/>
          </a:xfrm>
          <a:prstGeom prst="rect">
            <a:avLst/>
          </a:prstGeom>
        </p:spPr>
      </p:pic>
    </p:spTree>
    <p:extLst>
      <p:ext uri="{BB962C8B-B14F-4D97-AF65-F5344CB8AC3E}">
        <p14:creationId xmlns:p14="http://schemas.microsoft.com/office/powerpoint/2010/main" val="2630505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foto, alapealkiri, tek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a:lvl1pPr>
            <a:lvl2pPr>
              <a:defRPr sz="1400"/>
            </a:lvl2pPr>
            <a:lvl3pPr>
              <a:defRPr sz="1500"/>
            </a:lvl3pPr>
          </a:lstStyle>
          <a:p>
            <a:pPr lvl="0"/>
            <a:r>
              <a:rPr lang="et-EE" dirty="0" smtClean="0"/>
              <a:t>Aseta objekt siia</a:t>
            </a:r>
            <a:endParaRPr lang="en-US" dirty="0" smtClean="0"/>
          </a:p>
        </p:txBody>
      </p:sp>
      <p:sp>
        <p:nvSpPr>
          <p:cNvPr id="7" name="Text Placeholder 6"/>
          <p:cNvSpPr>
            <a:spLocks noGrp="1"/>
          </p:cNvSpPr>
          <p:nvPr>
            <p:ph type="body" sz="quarter" idx="10" hasCustomPrompt="1"/>
          </p:nvPr>
        </p:nvSpPr>
        <p:spPr>
          <a:xfrm>
            <a:off x="6113462" y="1997605"/>
            <a:ext cx="5070475" cy="1431395"/>
          </a:xfrm>
        </p:spPr>
        <p:txBody>
          <a:bodyPr>
            <a:normAutofit/>
          </a:bodyPr>
          <a:lstStyle>
            <a:lvl1pPr marL="0" indent="0">
              <a:buNone/>
              <a:defRPr sz="3400" b="1" i="0" baseline="0"/>
            </a:lvl1pPr>
          </a:lstStyle>
          <a:p>
            <a:pPr lvl="0"/>
            <a:r>
              <a:rPr lang="et-EE" dirty="0" smtClean="0"/>
              <a:t>Kirjuta siia pealkiri</a:t>
            </a:r>
            <a:endParaRPr lang="en-US" dirty="0" smtClean="0"/>
          </a:p>
        </p:txBody>
      </p:sp>
      <p:sp>
        <p:nvSpPr>
          <p:cNvPr id="9" name="Text Placeholder 8"/>
          <p:cNvSpPr>
            <a:spLocks noGrp="1"/>
          </p:cNvSpPr>
          <p:nvPr>
            <p:ph type="body" sz="quarter" idx="11" hasCustomPrompt="1"/>
          </p:nvPr>
        </p:nvSpPr>
        <p:spPr>
          <a:xfrm>
            <a:off x="6113462" y="3424844"/>
            <a:ext cx="5070475" cy="2176463"/>
          </a:xfrm>
        </p:spPr>
        <p:txBody>
          <a:bodyPr>
            <a:noAutofit/>
          </a:bodyPr>
          <a:lstStyle>
            <a:lvl1pPr marL="0" indent="0">
              <a:buNone/>
              <a:defRPr sz="1800" baseline="0"/>
            </a:lvl1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a:t>
            </a:r>
            <a:endParaRPr lang="en-US" dirty="0" smtClean="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371692872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Loetelu ja f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baseline="0"/>
            </a:lvl1pPr>
            <a:lvl2pPr>
              <a:defRPr sz="1400"/>
            </a:lvl2pPr>
            <a:lvl3pPr>
              <a:defRPr sz="1500"/>
            </a:lvl3pPr>
          </a:lstStyle>
          <a:p>
            <a:pPr lvl="0"/>
            <a:r>
              <a:rPr lang="et-EE" dirty="0" smtClean="0"/>
              <a:t>Aseta objekt siia</a:t>
            </a:r>
            <a:endParaRPr lang="en-US" dirty="0" smtClean="0"/>
          </a:p>
        </p:txBody>
      </p:sp>
      <p:sp>
        <p:nvSpPr>
          <p:cNvPr id="9" name="Text Placeholder 8"/>
          <p:cNvSpPr>
            <a:spLocks noGrp="1"/>
          </p:cNvSpPr>
          <p:nvPr>
            <p:ph type="body" sz="quarter" idx="11" hasCustomPrompt="1"/>
          </p:nvPr>
        </p:nvSpPr>
        <p:spPr>
          <a:xfrm>
            <a:off x="6113462" y="1972734"/>
            <a:ext cx="5070475" cy="4351866"/>
          </a:xfrm>
        </p:spPr>
        <p:txBody>
          <a:bodyPr>
            <a:noAutofit/>
          </a:bodyPr>
          <a:lstStyle>
            <a:lvl1pPr marL="285750" marR="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sz="1800" baseline="0"/>
            </a:lvl1pPr>
          </a:lstStyle>
          <a:p>
            <a:pPr lvl="0"/>
            <a:r>
              <a:rPr lang="et-EE" dirty="0" smtClean="0"/>
              <a:t>Lorem ipsum dolor sit amet, consectetur adipiscing elit. Praesent non consequat velit, in ultricies purus.</a:t>
            </a:r>
          </a:p>
          <a:p>
            <a:pPr lvl="0"/>
            <a:r>
              <a:rPr lang="fr-FR" dirty="0" smtClean="0"/>
              <a:t>Ut </a:t>
            </a:r>
            <a:r>
              <a:rPr lang="fr-FR" dirty="0" err="1" smtClean="0"/>
              <a:t>porttitor</a:t>
            </a:r>
            <a:r>
              <a:rPr lang="fr-FR" dirty="0" smtClean="0"/>
              <a:t> </a:t>
            </a:r>
            <a:r>
              <a:rPr lang="fr-FR" dirty="0" err="1" smtClean="0"/>
              <a:t>lobortis</a:t>
            </a:r>
            <a:r>
              <a:rPr lang="fr-FR" dirty="0" smtClean="0"/>
              <a:t> </a:t>
            </a:r>
            <a:r>
              <a:rPr lang="fr-FR" dirty="0" err="1" smtClean="0"/>
              <a:t>sodales</a:t>
            </a:r>
            <a:r>
              <a:rPr lang="fr-FR" dirty="0" smtClean="0"/>
              <a:t>. </a:t>
            </a:r>
            <a:r>
              <a:rPr lang="fr-FR" dirty="0" err="1" smtClean="0"/>
              <a:t>Pellentesque</a:t>
            </a:r>
            <a:r>
              <a:rPr lang="fr-FR" dirty="0" smtClean="0"/>
              <a:t> </a:t>
            </a:r>
            <a:r>
              <a:rPr lang="fr-FR" dirty="0" err="1" smtClean="0"/>
              <a:t>sapien</a:t>
            </a:r>
            <a:r>
              <a:rPr lang="fr-FR" dirty="0" smtClean="0"/>
              <a:t> </a:t>
            </a:r>
            <a:r>
              <a:rPr lang="fr-FR" dirty="0" err="1" smtClean="0"/>
              <a:t>dui</a:t>
            </a:r>
            <a:r>
              <a:rPr lang="fr-FR" dirty="0" smtClean="0"/>
              <a:t>, </a:t>
            </a:r>
            <a:r>
              <a:rPr lang="fr-FR" dirty="0" err="1" smtClean="0"/>
              <a:t>aliquam</a:t>
            </a:r>
            <a:r>
              <a:rPr lang="fr-FR" dirty="0" smtClean="0"/>
              <a:t> ut </a:t>
            </a:r>
            <a:r>
              <a:rPr lang="fr-FR" dirty="0" err="1" smtClean="0"/>
              <a:t>interdum</a:t>
            </a:r>
            <a:r>
              <a:rPr lang="fr-FR" dirty="0" smtClean="0"/>
              <a:t> </a:t>
            </a:r>
            <a:r>
              <a:rPr lang="fr-FR" dirty="0" err="1" smtClean="0"/>
              <a:t>ultrices</a:t>
            </a:r>
            <a:r>
              <a:rPr lang="fr-FR" dirty="0" smtClean="0"/>
              <a:t>, </a:t>
            </a:r>
            <a:r>
              <a:rPr lang="fr-FR" dirty="0" err="1" smtClean="0"/>
              <a:t>ornare</a:t>
            </a:r>
            <a:r>
              <a:rPr lang="fr-FR" dirty="0" smtClean="0"/>
              <a:t> </a:t>
            </a:r>
            <a:r>
              <a:rPr lang="fr-FR" dirty="0" err="1" smtClean="0"/>
              <a:t>sed</a:t>
            </a:r>
            <a:r>
              <a:rPr lang="fr-FR" dirty="0" smtClean="0"/>
              <a:t> </a:t>
            </a:r>
            <a:r>
              <a:rPr lang="fr-FR" dirty="0" err="1" smtClean="0"/>
              <a:t>lorem</a:t>
            </a:r>
            <a:r>
              <a:rPr lang="fr-FR" dirty="0" smtClean="0"/>
              <a:t>. </a:t>
            </a:r>
            <a:endParaRPr lang="et-EE" dirty="0" smtClean="0"/>
          </a:p>
          <a:p>
            <a:pPr marL="285750" marR="0" lvl="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a:pPr>
            <a:r>
              <a:rPr lang="fr-FR" dirty="0" err="1" smtClean="0"/>
              <a:t>Mauris</a:t>
            </a:r>
            <a:r>
              <a:rPr lang="fr-FR" dirty="0" smtClean="0"/>
              <a:t> </a:t>
            </a:r>
            <a:r>
              <a:rPr lang="fr-FR" dirty="0" err="1" smtClean="0"/>
              <a:t>gravida</a:t>
            </a:r>
            <a:r>
              <a:rPr lang="fr-FR" dirty="0" smtClean="0"/>
              <a:t> erat vitae </a:t>
            </a:r>
            <a:r>
              <a:rPr lang="fr-FR" dirty="0" err="1" smtClean="0"/>
              <a:t>odio</a:t>
            </a:r>
            <a:r>
              <a:rPr lang="fr-FR" dirty="0" smtClean="0"/>
              <a:t> </a:t>
            </a:r>
            <a:r>
              <a:rPr lang="fr-FR" dirty="0" err="1" smtClean="0"/>
              <a:t>convallis</a:t>
            </a:r>
            <a:r>
              <a:rPr lang="fr-FR" dirty="0" smtClean="0"/>
              <a:t> </a:t>
            </a:r>
            <a:r>
              <a:rPr lang="fr-FR" dirty="0" err="1" smtClean="0"/>
              <a:t>facilisis</a:t>
            </a:r>
            <a:r>
              <a:rPr lang="fr-FR" dirty="0" smtClean="0"/>
              <a:t>.</a:t>
            </a:r>
            <a:endParaRPr lang="en-US" dirty="0" smtClean="0"/>
          </a:p>
          <a:p>
            <a:pPr lvl="0"/>
            <a:r>
              <a:rPr lang="et-EE" dirty="0" smtClean="0"/>
              <a:t>Praesent non consequat velit, in ultricies purus.</a:t>
            </a:r>
          </a:p>
          <a:p>
            <a:pPr lvl="0"/>
            <a:r>
              <a:rPr lang="et-EE" dirty="0" smtClean="0"/>
              <a:t>In sagittis cursus odio quis aliquet. Vestibulum ante ipsum primis in faucibus orci luctus et ultrices.</a:t>
            </a:r>
            <a:endParaRPr lang="en-US" dirty="0" smtClean="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30127911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0987" y="-2102178"/>
            <a:ext cx="7474659" cy="6858000"/>
          </a:xfrm>
          <a:prstGeom prst="rect">
            <a:avLst/>
          </a:prstGeom>
        </p:spPr>
      </p:pic>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Kirjuta siia pealkiri</a:t>
            </a:r>
            <a:endParaRPr lang="et-EE"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60692062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Kirjuta siia pealkiri</a:t>
            </a:r>
            <a:endParaRPr lang="et-EE"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5512" y="-1758746"/>
            <a:ext cx="6858000" cy="6858000"/>
          </a:xfrm>
          <a:prstGeom prst="rect">
            <a:avLst/>
          </a:prstGeom>
        </p:spPr>
      </p:pic>
    </p:spTree>
    <p:extLst>
      <p:ext uri="{BB962C8B-B14F-4D97-AF65-F5344CB8AC3E}">
        <p14:creationId xmlns:p14="http://schemas.microsoft.com/office/powerpoint/2010/main" val="4367389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Kirjuta siia pealkiri</a:t>
            </a:r>
            <a:endParaRPr lang="et-EE"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358" y="-986641"/>
            <a:ext cx="5981756" cy="5981756"/>
          </a:xfrm>
          <a:prstGeom prst="rect">
            <a:avLst/>
          </a:prstGeom>
        </p:spPr>
      </p:pic>
    </p:spTree>
    <p:extLst>
      <p:ext uri="{BB962C8B-B14F-4D97-AF65-F5344CB8AC3E}">
        <p14:creationId xmlns:p14="http://schemas.microsoft.com/office/powerpoint/2010/main" val="20564246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BE7E0D0E-56EE-4018-B908-76DDD42D1984}" type="datetimeFigureOut">
              <a:rPr lang="et-EE" smtClean="0"/>
              <a:t>17.05.2016</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1785581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Kirjuta siia pealkiri</a:t>
            </a:r>
            <a:endParaRPr lang="et-EE"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620" y="-871392"/>
            <a:ext cx="5866735" cy="5866735"/>
          </a:xfrm>
          <a:prstGeom prst="rect">
            <a:avLst/>
          </a:prstGeom>
        </p:spPr>
      </p:pic>
    </p:spTree>
    <p:extLst>
      <p:ext uri="{BB962C8B-B14F-4D97-AF65-F5344CB8AC3E}">
        <p14:creationId xmlns:p14="http://schemas.microsoft.com/office/powerpoint/2010/main" val="38109508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Kirjuta siia pealkiri</a:t>
            </a:r>
            <a:endParaRPr lang="et-EE"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010" y="-361655"/>
            <a:ext cx="6179568" cy="6179568"/>
          </a:xfrm>
          <a:prstGeom prst="rect">
            <a:avLst/>
          </a:prstGeom>
        </p:spPr>
      </p:pic>
    </p:spTree>
    <p:extLst>
      <p:ext uri="{BB962C8B-B14F-4D97-AF65-F5344CB8AC3E}">
        <p14:creationId xmlns:p14="http://schemas.microsoft.com/office/powerpoint/2010/main" val="2966496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Kirjuta siia pealkiri</a:t>
            </a:r>
            <a:endParaRPr lang="et-EE"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8" y="-527034"/>
            <a:ext cx="5822918" cy="5822918"/>
          </a:xfrm>
          <a:prstGeom prst="rect">
            <a:avLst/>
          </a:prstGeom>
        </p:spPr>
      </p:pic>
    </p:spTree>
    <p:extLst>
      <p:ext uri="{BB962C8B-B14F-4D97-AF65-F5344CB8AC3E}">
        <p14:creationId xmlns:p14="http://schemas.microsoft.com/office/powerpoint/2010/main" val="40390107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55061" y="3429000"/>
            <a:ext cx="5040940" cy="2854842"/>
          </a:xfrm>
        </p:spPr>
        <p:txBody>
          <a:bodyPr>
            <a:normAutofit/>
          </a:bodyPr>
          <a:lstStyle>
            <a:lvl1pPr marL="0" indent="0">
              <a:buNone/>
              <a:defRPr sz="1800"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1055060" y="1963676"/>
            <a:ext cx="5040941" cy="1465323"/>
          </a:xfrm>
        </p:spPr>
        <p:txBody>
          <a:bodyPr>
            <a:noAutofit/>
          </a:bodyPr>
          <a:lstStyle>
            <a:lvl1pPr marL="0" indent="0" algn="l">
              <a:buNone/>
              <a:defRPr sz="3400" b="1" i="0" baseline="0">
                <a:solidFill>
                  <a:schemeClr val="bg1"/>
                </a:solidFill>
                <a:latin typeface="Times New Roman" panose="02020603050405020304" pitchFamily="18" charset="0"/>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Kirjuta siia pealkiri</a:t>
            </a:r>
            <a:endParaRPr lang="et-EE"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29673" y="722559"/>
            <a:ext cx="6100196" cy="6100196"/>
          </a:xfrm>
          <a:prstGeom prst="rect">
            <a:avLst/>
          </a:prstGeom>
        </p:spPr>
      </p:pic>
    </p:spTree>
    <p:extLst>
      <p:ext uri="{BB962C8B-B14F-4D97-AF65-F5344CB8AC3E}">
        <p14:creationId xmlns:p14="http://schemas.microsoft.com/office/powerpoint/2010/main" val="9500468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 Pealkiri ja loetel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2718962"/>
            <a:ext cx="10515600" cy="3587570"/>
          </a:xfrm>
        </p:spPr>
        <p:txBody>
          <a:bodyPr/>
          <a:lstStyle>
            <a:lvl1pPr>
              <a:defRPr baseline="0"/>
            </a:lvl1pPr>
            <a:lvl2pPr>
              <a:defRPr sz="1400"/>
            </a:lvl2pPr>
            <a:lvl3pPr>
              <a:defRPr sz="1500"/>
            </a:lvl3pPr>
          </a:lstStyle>
          <a:p>
            <a:pPr lvl="0"/>
            <a:r>
              <a:rPr lang="et-EE" dirty="0" smtClean="0"/>
              <a:t>Lorem ipsum dolor sit amet, consectetur adipiscing elit. Praesent non consequat velit, in ultricies purus.</a:t>
            </a:r>
          </a:p>
          <a:p>
            <a:pPr lvl="0"/>
            <a:r>
              <a:rPr lang="et-EE" dirty="0" smtClean="0"/>
              <a:t>Lorem ipsum dolor sit amet, consectetur adipiscing elit. Praesent non consequat velit, in ultricies purus.</a:t>
            </a:r>
          </a:p>
        </p:txBody>
      </p:sp>
      <p:sp>
        <p:nvSpPr>
          <p:cNvPr id="5" name="Text Placeholder 4"/>
          <p:cNvSpPr>
            <a:spLocks noGrp="1"/>
          </p:cNvSpPr>
          <p:nvPr>
            <p:ph type="body" sz="quarter" idx="10" hasCustomPrompt="1"/>
          </p:nvPr>
        </p:nvSpPr>
        <p:spPr>
          <a:xfrm>
            <a:off x="1065213" y="1270000"/>
            <a:ext cx="10515600" cy="1448962"/>
          </a:xfrm>
        </p:spPr>
        <p:txBody>
          <a:bodyPr>
            <a:noAutofit/>
          </a:bodyPr>
          <a:lstStyle>
            <a:lvl1pPr marL="0" indent="0">
              <a:buNone/>
              <a:defRPr sz="3400" b="1" i="0" baseline="0">
                <a:latin typeface="Times New Roman" panose="02020603050405020304" pitchFamily="18" charset="0"/>
                <a:ea typeface="Tinos" panose="02020603050405020304" pitchFamily="18" charset="0"/>
                <a:cs typeface="Times New Roman"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smtClean="0"/>
              <a:t>Kirjuta siia pealkiri</a:t>
            </a: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86844969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Kirjuta siia alapealkiri</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13" y="574863"/>
            <a:ext cx="2496317" cy="443485"/>
          </a:xfrm>
          <a:prstGeom prst="rect">
            <a:avLst/>
          </a:prstGeom>
        </p:spPr>
      </p:pic>
    </p:spTree>
    <p:extLst>
      <p:ext uri="{BB962C8B-B14F-4D97-AF65-F5344CB8AC3E}">
        <p14:creationId xmlns:p14="http://schemas.microsoft.com/office/powerpoint/2010/main" val="27969733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5.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Kirjuta siia alapealkiri</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13" y="574863"/>
            <a:ext cx="2496317" cy="443485"/>
          </a:xfrm>
          <a:prstGeom prst="rect">
            <a:avLst/>
          </a:prstGeom>
        </p:spPr>
      </p:pic>
    </p:spTree>
    <p:extLst>
      <p:ext uri="{BB962C8B-B14F-4D97-AF65-F5344CB8AC3E}">
        <p14:creationId xmlns:p14="http://schemas.microsoft.com/office/powerpoint/2010/main" val="22113968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6.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Kirjuta siia alapealkiri</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13" y="574863"/>
            <a:ext cx="2496317" cy="443485"/>
          </a:xfrm>
          <a:prstGeom prst="rect">
            <a:avLst/>
          </a:prstGeom>
        </p:spPr>
      </p:pic>
    </p:spTree>
    <p:extLst>
      <p:ext uri="{BB962C8B-B14F-4D97-AF65-F5344CB8AC3E}">
        <p14:creationId xmlns:p14="http://schemas.microsoft.com/office/powerpoint/2010/main" val="20578111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7.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Kirjuta siia alapealkiri</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13" y="574863"/>
            <a:ext cx="2496317" cy="443485"/>
          </a:xfrm>
          <a:prstGeom prst="rect">
            <a:avLst/>
          </a:prstGeom>
        </p:spPr>
      </p:pic>
    </p:spTree>
    <p:extLst>
      <p:ext uri="{BB962C8B-B14F-4D97-AF65-F5344CB8AC3E}">
        <p14:creationId xmlns:p14="http://schemas.microsoft.com/office/powerpoint/2010/main" val="19187143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8.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Kirjuta siia alapealkiri</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13" y="574863"/>
            <a:ext cx="2496317" cy="443485"/>
          </a:xfrm>
          <a:prstGeom prst="rect">
            <a:avLst/>
          </a:prstGeom>
        </p:spPr>
      </p:pic>
    </p:spTree>
    <p:extLst>
      <p:ext uri="{BB962C8B-B14F-4D97-AF65-F5344CB8AC3E}">
        <p14:creationId xmlns:p14="http://schemas.microsoft.com/office/powerpoint/2010/main" val="29475936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7E0D0E-56EE-4018-B908-76DDD42D1984}" type="datetimeFigureOut">
              <a:rPr lang="et-EE" smtClean="0"/>
              <a:t>17.05.2016</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4234559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 Pealkiri, alapealkiri, tekst, foto taust_TUM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chemeClr val="bg1"/>
                </a:solidFill>
              </a:defRPr>
            </a:lvl1pPr>
          </a:lstStyle>
          <a:p>
            <a:r>
              <a:rPr lang="et-EE" dirty="0" smtClean="0"/>
              <a:t>Kirjuta siia alapealkiri</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chemeClr val="bg1"/>
                </a:solidFill>
                <a:latin typeface="Times New Roman" panose="02020603050405020304" pitchFamily="18" charset="0"/>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790" y="544861"/>
            <a:ext cx="2496317" cy="443485"/>
          </a:xfrm>
          <a:prstGeom prst="rect">
            <a:avLst/>
          </a:prstGeom>
        </p:spPr>
      </p:pic>
    </p:spTree>
    <p:extLst>
      <p:ext uri="{BB962C8B-B14F-4D97-AF65-F5344CB8AC3E}">
        <p14:creationId xmlns:p14="http://schemas.microsoft.com/office/powerpoint/2010/main" val="26249312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 Pealkiri, tekst ja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0743"/>
          </a:xfrm>
          <a:prstGeom prst="rect">
            <a:avLst/>
          </a:prstGeom>
        </p:spPr>
      </p:pic>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pealkiri</a:t>
            </a:r>
            <a:endParaRPr lang="en-US" dirty="0" smtClean="0"/>
          </a:p>
        </p:txBody>
      </p:sp>
      <p:sp>
        <p:nvSpPr>
          <p:cNvPr id="5" name="Text Placeholder 4"/>
          <p:cNvSpPr>
            <a:spLocks noGrp="1"/>
          </p:cNvSpPr>
          <p:nvPr>
            <p:ph type="body" sz="quarter" idx="11" hasCustomPrompt="1"/>
          </p:nvPr>
        </p:nvSpPr>
        <p:spPr>
          <a:xfrm>
            <a:off x="838200" y="3429000"/>
            <a:ext cx="10515600" cy="2176463"/>
          </a:xfrm>
        </p:spPr>
        <p:txBody>
          <a:bodyPr>
            <a:normAutofit/>
          </a:bodyPr>
          <a:lstStyle>
            <a:lvl1pPr marL="0" indent="0" algn="ctr">
              <a:buNone/>
              <a:defRPr sz="1800" baseline="0">
                <a:solidFill>
                  <a:schemeClr val="bg1"/>
                </a:solidFill>
                <a:latin typeface="Times New Roman" panose="02020603050405020304" pitchFamily="18" charset="0"/>
                <a:cs typeface="Times New Roman" panose="02020603050405020304" pitchFamily="18" charset="0"/>
              </a:defRPr>
            </a:lvl1pPr>
            <a:lvl2pPr>
              <a:defRPr>
                <a:solidFill>
                  <a:schemeClr val="bg1"/>
                </a:solidFill>
                <a:latin typeface="Tinos" panose="02020603050405020304" pitchFamily="18" charset="0"/>
              </a:defRPr>
            </a:lvl2pPr>
            <a:lvl3pPr>
              <a:defRPr>
                <a:solidFill>
                  <a:schemeClr val="bg1"/>
                </a:solidFill>
                <a:latin typeface="Tinos" panose="02020603050405020304" pitchFamily="18" charset="0"/>
              </a:defRPr>
            </a:lvl3pPr>
            <a:lvl4pPr>
              <a:defRPr>
                <a:solidFill>
                  <a:schemeClr val="bg1"/>
                </a:solidFill>
                <a:latin typeface="Tinos" panose="02020603050405020304" pitchFamily="18" charset="0"/>
              </a:defRPr>
            </a:lvl4pPr>
            <a:lvl5pPr>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 In efficitur, dui non porta fringilla, erat enim finibus lacus, sit amet commodo dolor odio eget enim. Proin fermentum mauris eu vehicula mattis. Suspendisse luctus ultricies tellus sed vehicula. </a:t>
            </a:r>
            <a:endParaRPr lang="en-US" dirty="0" smtClean="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7841" y="560263"/>
            <a:ext cx="2496317" cy="443485"/>
          </a:xfrm>
          <a:prstGeom prst="rect">
            <a:avLst/>
          </a:prstGeom>
        </p:spPr>
      </p:pic>
    </p:spTree>
    <p:extLst>
      <p:ext uri="{BB962C8B-B14F-4D97-AF65-F5344CB8AC3E}">
        <p14:creationId xmlns:p14="http://schemas.microsoft.com/office/powerpoint/2010/main" val="34318833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 Pealkiri, alapealkiri, tekst, foto taust_TU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77"/>
            <a:ext cx="12192000" cy="6850743"/>
          </a:xfrm>
          <a:prstGeom prst="rect">
            <a:avLst/>
          </a:prstGeom>
        </p:spPr>
      </p:pic>
      <p:sp>
        <p:nvSpPr>
          <p:cNvPr id="7" name="Text Placeholder 3"/>
          <p:cNvSpPr>
            <a:spLocks noGrp="1"/>
          </p:cNvSpPr>
          <p:nvPr>
            <p:ph type="body" sz="quarter" idx="10" hasCustomPrompt="1"/>
          </p:nvPr>
        </p:nvSpPr>
        <p:spPr>
          <a:xfrm>
            <a:off x="838200" y="2008705"/>
            <a:ext cx="10515600" cy="4282027"/>
          </a:xfrm>
        </p:spPr>
        <p:txBody>
          <a:bodyPr>
            <a:noAutofit/>
          </a:bodyPr>
          <a:lstStyle>
            <a:lvl1pPr marL="0" indent="0" algn="ctr">
              <a:buNone/>
              <a:defRPr sz="4600" b="1" i="0" baseline="0">
                <a:solidFill>
                  <a:schemeClr val="bg1"/>
                </a:solidFill>
                <a:latin typeface="Times New Roman" panose="02020603050405020304" pitchFamily="18" charset="0"/>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Kirjuta siia tekst</a:t>
            </a:r>
            <a:endParaRPr lang="en-US" dirty="0" smtClean="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7841" y="544861"/>
            <a:ext cx="2496317" cy="443485"/>
          </a:xfrm>
          <a:prstGeom prst="rect">
            <a:avLst/>
          </a:prstGeom>
        </p:spPr>
      </p:pic>
    </p:spTree>
    <p:extLst>
      <p:ext uri="{BB962C8B-B14F-4D97-AF65-F5344CB8AC3E}">
        <p14:creationId xmlns:p14="http://schemas.microsoft.com/office/powerpoint/2010/main" val="1767544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 Foto ja pealkiri">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3659" y="1287129"/>
            <a:ext cx="10515600" cy="5045938"/>
          </a:xfrm>
        </p:spPr>
        <p:txBody>
          <a:bodyPr/>
          <a:lstStyle>
            <a:lvl1pPr marL="0" indent="0">
              <a:buNone/>
              <a:defRPr/>
            </a:lvl1pPr>
            <a:lvl2pPr>
              <a:defRPr sz="1400"/>
            </a:lvl2pPr>
            <a:lvl3pPr>
              <a:defRPr sz="1500"/>
            </a:lvl3pPr>
          </a:lstStyle>
          <a:p>
            <a:pPr lvl="0"/>
            <a:r>
              <a:rPr lang="et-EE" dirty="0" smtClean="0"/>
              <a:t>Aseta objekt siia</a:t>
            </a:r>
            <a:endParaRPr lang="en-US" dirty="0" smtClean="0"/>
          </a:p>
        </p:txBody>
      </p:sp>
      <p:sp>
        <p:nvSpPr>
          <p:cNvPr id="5" name="Text Placeholder 4"/>
          <p:cNvSpPr>
            <a:spLocks noGrp="1"/>
          </p:cNvSpPr>
          <p:nvPr>
            <p:ph type="body" sz="quarter" idx="10" hasCustomPrompt="1"/>
          </p:nvPr>
        </p:nvSpPr>
        <p:spPr>
          <a:xfrm>
            <a:off x="1065229" y="553695"/>
            <a:ext cx="7917904" cy="719667"/>
          </a:xfrm>
        </p:spPr>
        <p:txBody>
          <a:bodyPr>
            <a:noAutofit/>
          </a:bodyPr>
          <a:lstStyle>
            <a:lvl1pPr marL="0" indent="0">
              <a:buNone/>
              <a:defRPr sz="1800" b="1" i="0" baseline="0">
                <a:latin typeface="Tinos"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smtClean="0"/>
              <a:t>Kirjuta siia pealkiri</a:t>
            </a:r>
            <a:endParaRPr lang="en-US" dirty="0" smtClean="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240119341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 Kolm foto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4067" y="1287129"/>
            <a:ext cx="5562600" cy="5045938"/>
          </a:xfrm>
        </p:spPr>
        <p:txBody>
          <a:bodyPr/>
          <a:lstStyle>
            <a:lvl1pPr marL="0" indent="0">
              <a:buNone/>
              <a:defRPr/>
            </a:lvl1pPr>
            <a:lvl2pPr>
              <a:defRPr sz="1400"/>
            </a:lvl2pPr>
            <a:lvl3pPr>
              <a:defRPr sz="1500"/>
            </a:lvl3pPr>
          </a:lstStyle>
          <a:p>
            <a:pPr lvl="0"/>
            <a:r>
              <a:rPr lang="et-EE" dirty="0" smtClean="0"/>
              <a:t>Aseta objekt siia</a:t>
            </a:r>
            <a:endParaRPr lang="en-US" dirty="0" smtClean="0"/>
          </a:p>
        </p:txBody>
      </p:sp>
      <p:sp>
        <p:nvSpPr>
          <p:cNvPr id="4" name="Content Placeholder 3"/>
          <p:cNvSpPr>
            <a:spLocks noGrp="1"/>
          </p:cNvSpPr>
          <p:nvPr>
            <p:ph sz="quarter" idx="10" hasCustomPrompt="1"/>
          </p:nvPr>
        </p:nvSpPr>
        <p:spPr>
          <a:xfrm>
            <a:off x="6291263" y="1287464"/>
            <a:ext cx="5545137" cy="2412470"/>
          </a:xfrm>
        </p:spPr>
        <p:txBody>
          <a:bodyPr/>
          <a:lstStyle>
            <a:lvl1pPr marL="0" indent="0">
              <a:buNone/>
              <a:defRPr/>
            </a:lvl1pPr>
          </a:lstStyle>
          <a:p>
            <a:pPr lvl="0"/>
            <a:r>
              <a:rPr lang="et-EE" dirty="0" smtClean="0"/>
              <a:t>Aseta objekt siia</a:t>
            </a:r>
            <a:endParaRPr lang="en-US" dirty="0" smtClean="0"/>
          </a:p>
        </p:txBody>
      </p:sp>
      <p:sp>
        <p:nvSpPr>
          <p:cNvPr id="7" name="Content Placeholder 6"/>
          <p:cNvSpPr>
            <a:spLocks noGrp="1"/>
          </p:cNvSpPr>
          <p:nvPr>
            <p:ph sz="quarter" idx="11" hasCustomPrompt="1"/>
          </p:nvPr>
        </p:nvSpPr>
        <p:spPr>
          <a:xfrm>
            <a:off x="6291262" y="3894667"/>
            <a:ext cx="5545137" cy="2454080"/>
          </a:xfrm>
        </p:spPr>
        <p:txBody>
          <a:bodyPr/>
          <a:lstStyle>
            <a:lvl1pPr marL="0" indent="0">
              <a:buNone/>
              <a:defRPr/>
            </a:lvl1pPr>
          </a:lstStyle>
          <a:p>
            <a:pPr lvl="0"/>
            <a:r>
              <a:rPr lang="et-EE" dirty="0" smtClean="0"/>
              <a:t>Aseta objekt siia</a:t>
            </a:r>
            <a:endParaRPr lang="en-US" dirty="0" smtClean="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199456122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4. Tühi le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42578080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5.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38994947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59426779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7.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074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8974966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8. Sinine foto taus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9125867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BE7E0D0E-56EE-4018-B908-76DDD42D1984}" type="datetimeFigureOut">
              <a:rPr lang="et-EE" smtClean="0"/>
              <a:t>17.05.2016</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3616327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9.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1658"/>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2125668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0.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336360908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1. Sinine foto taus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3621213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2.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96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1177528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3.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96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219107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4.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57202216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5. Sinine foto taus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95856447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6.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3221129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7E0D0E-56EE-4018-B908-76DDD42D1984}" type="datetimeFigureOut">
              <a:rPr lang="et-EE" smtClean="0">
                <a:solidFill>
                  <a:srgbClr val="2B2B2B"/>
                </a:solidFill>
              </a:rPr>
              <a:pPr/>
              <a:t>17.05.2016</a:t>
            </a:fld>
            <a:endParaRPr lang="et-EE">
              <a:solidFill>
                <a:srgbClr val="2B2B2B"/>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t-EE">
              <a:solidFill>
                <a:srgbClr val="2B2B2B"/>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AF229A5-0C3C-4C63-B336-A2F2AFC8D035}" type="slidenum">
              <a:rPr lang="et-EE" smtClean="0">
                <a:solidFill>
                  <a:srgbClr val="2B2B2B"/>
                </a:solidFill>
              </a:rPr>
              <a:pPr/>
              <a:t>‹#›</a:t>
            </a:fld>
            <a:endParaRPr lang="et-EE">
              <a:solidFill>
                <a:srgbClr val="2B2B2B"/>
              </a:solidFill>
            </a:endParaRPr>
          </a:p>
        </p:txBody>
      </p:sp>
    </p:spTree>
    <p:extLst>
      <p:ext uri="{BB962C8B-B14F-4D97-AF65-F5344CB8AC3E}">
        <p14:creationId xmlns:p14="http://schemas.microsoft.com/office/powerpoint/2010/main" val="324844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BE7E0D0E-56EE-4018-B908-76DDD42D1984}" type="datetimeFigureOut">
              <a:rPr lang="et-EE" smtClean="0"/>
              <a:t>17.05.2016</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198323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BE7E0D0E-56EE-4018-B908-76DDD42D1984}" type="datetimeFigureOut">
              <a:rPr lang="et-EE" smtClean="0"/>
              <a:t>17.05.2016</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18043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E0D0E-56EE-4018-B908-76DDD42D1984}" type="datetimeFigureOut">
              <a:rPr lang="et-EE" smtClean="0"/>
              <a:t>17.05.2016</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3622472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7E0D0E-56EE-4018-B908-76DDD42D1984}" type="datetimeFigureOut">
              <a:rPr lang="et-EE" smtClean="0"/>
              <a:t>17.05.2016</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267417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7E0D0E-56EE-4018-B908-76DDD42D1984}" type="datetimeFigureOut">
              <a:rPr lang="et-EE" smtClean="0"/>
              <a:t>17.05.2016</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AF229A5-0C3C-4C63-B336-A2F2AFC8D035}" type="slidenum">
              <a:rPr lang="et-EE" smtClean="0"/>
              <a:t>‹#›</a:t>
            </a:fld>
            <a:endParaRPr lang="et-EE"/>
          </a:p>
        </p:txBody>
      </p:sp>
    </p:spTree>
    <p:extLst>
      <p:ext uri="{BB962C8B-B14F-4D97-AF65-F5344CB8AC3E}">
        <p14:creationId xmlns:p14="http://schemas.microsoft.com/office/powerpoint/2010/main" val="354881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E0D0E-56EE-4018-B908-76DDD42D1984}" type="datetimeFigureOut">
              <a:rPr lang="et-EE" smtClean="0"/>
              <a:t>17.05.2016</a:t>
            </a:fld>
            <a:endParaRPr lang="et-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229A5-0C3C-4C63-B336-A2F2AFC8D035}" type="slidenum">
              <a:rPr lang="et-EE" smtClean="0"/>
              <a:t>‹#›</a:t>
            </a:fld>
            <a:endParaRPr lang="et-EE"/>
          </a:p>
        </p:txBody>
      </p:sp>
    </p:spTree>
    <p:extLst>
      <p:ext uri="{BB962C8B-B14F-4D97-AF65-F5344CB8AC3E}">
        <p14:creationId xmlns:p14="http://schemas.microsoft.com/office/powerpoint/2010/main" val="203516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679" y="352335"/>
            <a:ext cx="10515600" cy="1325563"/>
          </a:xfrm>
          <a:prstGeom prst="rect">
            <a:avLst/>
          </a:prstGeom>
        </p:spPr>
        <p:txBody>
          <a:bodyPr vert="horz" lIns="91440" tIns="45720" rIns="91440" bIns="45720" rtlCol="0" anchor="ctr">
            <a:normAutofit/>
          </a:bodyPr>
          <a:lstStyle/>
          <a:p>
            <a:r>
              <a:rPr lang="et-EE" dirty="0" smtClean="0"/>
              <a:t>Kirjuta oma tekst siia</a:t>
            </a:r>
            <a:endParaRPr lang="en-US" dirty="0"/>
          </a:p>
        </p:txBody>
      </p:sp>
      <p:sp>
        <p:nvSpPr>
          <p:cNvPr id="3" name="Text Placeholder 2"/>
          <p:cNvSpPr>
            <a:spLocks noGrp="1"/>
          </p:cNvSpPr>
          <p:nvPr>
            <p:ph type="body" idx="1"/>
          </p:nvPr>
        </p:nvSpPr>
        <p:spPr>
          <a:xfrm>
            <a:off x="568719" y="2354538"/>
            <a:ext cx="10515600" cy="3542045"/>
          </a:xfrm>
          <a:prstGeom prst="rect">
            <a:avLst/>
          </a:prstGeom>
        </p:spPr>
        <p:txBody>
          <a:bodyPr vert="horz" lIns="91440" tIns="45720" rIns="91440" bIns="45720" rtlCol="0">
            <a:normAutofit/>
          </a:bodyPr>
          <a:lstStyle/>
          <a:p>
            <a:pPr lvl="0"/>
            <a:r>
              <a:rPr lang="et-EE" dirty="0" smtClean="0"/>
              <a:t>Kirjuta oma jutt siia</a:t>
            </a:r>
            <a:endParaRPr lang="en-US" dirty="0" smtClean="0"/>
          </a:p>
          <a:p>
            <a:pPr lvl="1"/>
            <a:r>
              <a:rPr lang="et-EE" dirty="0" smtClean="0"/>
              <a:t>Kirjuta oma jutt siia</a:t>
            </a:r>
          </a:p>
          <a:p>
            <a:pPr lvl="1"/>
            <a:endParaRPr lang="en-US" dirty="0" smtClean="0"/>
          </a:p>
        </p:txBody>
      </p:sp>
    </p:spTree>
    <p:extLst>
      <p:ext uri="{BB962C8B-B14F-4D97-AF65-F5344CB8AC3E}">
        <p14:creationId xmlns:p14="http://schemas.microsoft.com/office/powerpoint/2010/main" val="3769689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baseline="0">
          <a:solidFill>
            <a:srgbClr val="0061A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120000"/>
        </a:lnSpc>
        <a:spcBef>
          <a:spcPts val="1000"/>
        </a:spcBef>
        <a:buClr>
          <a:srgbClr val="0061AA"/>
        </a:buClr>
        <a:buFont typeface="Arial" panose="020B0604020202020204" pitchFamily="34" charset="0"/>
        <a:buChar char="•"/>
        <a:defRPr sz="2400" kern="1200" baseline="0">
          <a:solidFill>
            <a:srgbClr val="0061AA"/>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120000"/>
        </a:lnSpc>
        <a:spcBef>
          <a:spcPts val="500"/>
        </a:spcBef>
        <a:buClr>
          <a:srgbClr val="0061AA"/>
        </a:buClr>
        <a:buFont typeface="Arial" panose="020B0604020202020204" pitchFamily="34" charset="0"/>
        <a:buChar char="•"/>
        <a:defRPr sz="1800" kern="1200" baseline="0">
          <a:solidFill>
            <a:srgbClr val="0061AA"/>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838200" y="3902149"/>
            <a:ext cx="10602433" cy="1149166"/>
          </a:xfrm>
        </p:spPr>
        <p:txBody>
          <a:bodyPr>
            <a:normAutofit fontScale="90000"/>
          </a:bodyPr>
          <a:lstStyle/>
          <a:p>
            <a:r>
              <a:rPr lang="et-EE" dirty="0" smtClean="0"/>
              <a:t/>
            </a:r>
            <a:br>
              <a:rPr lang="et-EE" dirty="0" smtClean="0"/>
            </a:br>
            <a:r>
              <a:rPr lang="en-US" dirty="0" smtClean="0"/>
              <a:t>Sven </a:t>
            </a:r>
            <a:r>
              <a:rPr lang="en-US" dirty="0" err="1"/>
              <a:t>Aller</a:t>
            </a:r>
            <a:r>
              <a:rPr lang="en-US" dirty="0"/>
              <a:t>, </a:t>
            </a:r>
            <a:r>
              <a:rPr lang="en-US" dirty="0" err="1"/>
              <a:t>Heili</a:t>
            </a:r>
            <a:r>
              <a:rPr lang="en-US" dirty="0"/>
              <a:t> </a:t>
            </a:r>
            <a:r>
              <a:rPr lang="en-US" dirty="0" err="1"/>
              <a:t>Orav</a:t>
            </a:r>
            <a:r>
              <a:rPr lang="en-US" dirty="0"/>
              <a:t>, </a:t>
            </a:r>
            <a:r>
              <a:rPr lang="et-EE" dirty="0" smtClean="0"/>
              <a:t>Kadri Vare, </a:t>
            </a:r>
            <a:r>
              <a:rPr lang="en-US" dirty="0" smtClean="0"/>
              <a:t>Sirli </a:t>
            </a:r>
            <a:r>
              <a:rPr lang="en-US" dirty="0"/>
              <a:t>Zupping</a:t>
            </a:r>
            <a:br>
              <a:rPr lang="en-US" dirty="0"/>
            </a:br>
            <a:r>
              <a:rPr lang="en-US" dirty="0"/>
              <a:t/>
            </a:r>
            <a:br>
              <a:rPr lang="en-US" dirty="0"/>
            </a:br>
            <a:endParaRPr lang="en-US" dirty="0"/>
          </a:p>
        </p:txBody>
      </p:sp>
      <p:sp>
        <p:nvSpPr>
          <p:cNvPr id="3" name="Teksti kohatäide 2"/>
          <p:cNvSpPr>
            <a:spLocks noGrp="1"/>
          </p:cNvSpPr>
          <p:nvPr>
            <p:ph type="body" sz="quarter" idx="10"/>
          </p:nvPr>
        </p:nvSpPr>
        <p:spPr/>
        <p:txBody>
          <a:bodyPr/>
          <a:lstStyle/>
          <a:p>
            <a:r>
              <a:rPr lang="fi-FI" dirty="0" err="1"/>
              <a:t>Kuidas</a:t>
            </a:r>
            <a:r>
              <a:rPr lang="fi-FI" dirty="0"/>
              <a:t> parandada </a:t>
            </a:r>
            <a:endParaRPr lang="et-EE" dirty="0" smtClean="0"/>
          </a:p>
          <a:p>
            <a:r>
              <a:rPr lang="fi-FI" dirty="0" err="1" smtClean="0"/>
              <a:t>sõnastiku</a:t>
            </a:r>
            <a:r>
              <a:rPr lang="fi-FI" dirty="0" smtClean="0"/>
              <a:t> </a:t>
            </a:r>
            <a:r>
              <a:rPr lang="fi-FI" dirty="0" err="1"/>
              <a:t>kvaliteeti</a:t>
            </a:r>
            <a:r>
              <a:rPr lang="fi-FI" dirty="0"/>
              <a:t> </a:t>
            </a:r>
            <a:r>
              <a:rPr lang="fi-FI" dirty="0" err="1"/>
              <a:t>mänguliselt</a:t>
            </a:r>
            <a:r>
              <a:rPr lang="fi-FI" dirty="0"/>
              <a:t>?</a:t>
            </a:r>
            <a:endParaRPr lang="en-US" dirty="0"/>
          </a:p>
        </p:txBody>
      </p:sp>
      <p:sp>
        <p:nvSpPr>
          <p:cNvPr id="4" name="Teksti kohatäide 3"/>
          <p:cNvSpPr>
            <a:spLocks noGrp="1"/>
          </p:cNvSpPr>
          <p:nvPr>
            <p:ph type="body" sz="quarter" idx="11"/>
          </p:nvPr>
        </p:nvSpPr>
        <p:spPr>
          <a:xfrm>
            <a:off x="3880883" y="5720316"/>
            <a:ext cx="4338083" cy="765544"/>
          </a:xfrm>
        </p:spPr>
        <p:txBody>
          <a:bodyPr>
            <a:normAutofit fontScale="92500" lnSpcReduction="20000"/>
          </a:bodyPr>
          <a:lstStyle/>
          <a:p>
            <a:r>
              <a:rPr lang="et-EE" dirty="0"/>
              <a:t>15. rakenduslingvistika </a:t>
            </a:r>
            <a:r>
              <a:rPr lang="et-EE" dirty="0" smtClean="0"/>
              <a:t>kevadkonverents</a:t>
            </a:r>
          </a:p>
          <a:p>
            <a:r>
              <a:rPr lang="et-EE" dirty="0" smtClean="0"/>
              <a:t>18.05.2016</a:t>
            </a:r>
            <a:endParaRPr lang="en-US" dirty="0"/>
          </a:p>
        </p:txBody>
      </p:sp>
    </p:spTree>
    <p:extLst>
      <p:ext uri="{BB962C8B-B14F-4D97-AF65-F5344CB8AC3E}">
        <p14:creationId xmlns:p14="http://schemas.microsoft.com/office/powerpoint/2010/main" val="1045647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Kokkuvõte</a:t>
            </a:r>
            <a:endParaRPr lang="en-US" dirty="0"/>
          </a:p>
        </p:txBody>
      </p:sp>
      <p:sp>
        <p:nvSpPr>
          <p:cNvPr id="3" name="Content Placeholder 2"/>
          <p:cNvSpPr>
            <a:spLocks noGrp="1"/>
          </p:cNvSpPr>
          <p:nvPr>
            <p:ph idx="1"/>
          </p:nvPr>
        </p:nvSpPr>
        <p:spPr/>
        <p:txBody>
          <a:bodyPr>
            <a:normAutofit/>
          </a:bodyPr>
          <a:lstStyle/>
          <a:p>
            <a:r>
              <a:rPr lang="et-EE" sz="3600" dirty="0" smtClean="0"/>
              <a:t>Kvaliteedikontroll.</a:t>
            </a:r>
          </a:p>
          <a:p>
            <a:endParaRPr lang="et-EE" sz="3600" dirty="0" smtClean="0"/>
          </a:p>
          <a:p>
            <a:r>
              <a:rPr lang="et-EE" sz="3600" dirty="0" smtClean="0"/>
              <a:t>Mida rohkem mängijaid, seda rohkem andmeid. </a:t>
            </a:r>
          </a:p>
          <a:p>
            <a:pPr marL="0" indent="0">
              <a:buNone/>
            </a:pPr>
            <a:endParaRPr lang="et-EE" dirty="0"/>
          </a:p>
          <a:p>
            <a:pPr marL="0" indent="0">
              <a:buNone/>
            </a:pPr>
            <a:endParaRPr lang="et-EE" dirty="0" smtClean="0"/>
          </a:p>
        </p:txBody>
      </p:sp>
    </p:spTree>
    <p:extLst>
      <p:ext uri="{BB962C8B-B14F-4D97-AF65-F5344CB8AC3E}">
        <p14:creationId xmlns:p14="http://schemas.microsoft.com/office/powerpoint/2010/main" val="3961558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normAutofit/>
          </a:bodyPr>
          <a:lstStyle/>
          <a:p>
            <a:pPr marL="0" indent="0" algn="ctr">
              <a:buNone/>
            </a:pPr>
            <a:r>
              <a:rPr lang="et-EE" sz="4400" dirty="0" smtClean="0"/>
              <a:t>Aitäh!</a:t>
            </a:r>
            <a:endParaRPr lang="et-EE" sz="4400" dirty="0"/>
          </a:p>
        </p:txBody>
      </p:sp>
    </p:spTree>
    <p:extLst>
      <p:ext uri="{BB962C8B-B14F-4D97-AF65-F5344CB8AC3E}">
        <p14:creationId xmlns:p14="http://schemas.microsoft.com/office/powerpoint/2010/main" val="2885684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smtClean="0"/>
              <a:t>Juttu tuleb</a:t>
            </a:r>
            <a:endParaRPr lang="en-US" b="1" dirty="0"/>
          </a:p>
        </p:txBody>
      </p:sp>
      <p:sp>
        <p:nvSpPr>
          <p:cNvPr id="3" name="Content Placeholder 2"/>
          <p:cNvSpPr>
            <a:spLocks noGrp="1"/>
          </p:cNvSpPr>
          <p:nvPr>
            <p:ph idx="1"/>
          </p:nvPr>
        </p:nvSpPr>
        <p:spPr/>
        <p:txBody>
          <a:bodyPr>
            <a:normAutofit/>
          </a:bodyPr>
          <a:lstStyle/>
          <a:p>
            <a:r>
              <a:rPr lang="et-EE" sz="3200" dirty="0" smtClean="0"/>
              <a:t>Eesti Wordnetist</a:t>
            </a:r>
            <a:endParaRPr lang="et-EE" sz="3200" dirty="0" smtClean="0"/>
          </a:p>
          <a:p>
            <a:r>
              <a:rPr lang="et-EE" sz="3200" dirty="0" smtClean="0"/>
              <a:t>Arvuti-</a:t>
            </a:r>
            <a:r>
              <a:rPr lang="et-EE" sz="3200" dirty="0" err="1" smtClean="0"/>
              <a:t>Aliasest</a:t>
            </a:r>
            <a:endParaRPr lang="et-EE" sz="3200" dirty="0" smtClean="0"/>
          </a:p>
          <a:p>
            <a:r>
              <a:rPr lang="et-EE" sz="3200" dirty="0" smtClean="0"/>
              <a:t>Kuidas </a:t>
            </a:r>
            <a:r>
              <a:rPr lang="et-EE" sz="3200" dirty="0" err="1" smtClean="0"/>
              <a:t>Aliase</a:t>
            </a:r>
            <a:r>
              <a:rPr lang="et-EE" sz="3200" dirty="0" smtClean="0"/>
              <a:t> mäng aitab parandada Eesti Wordnetti</a:t>
            </a:r>
            <a:endParaRPr lang="et-EE" sz="3200" dirty="0" smtClean="0"/>
          </a:p>
          <a:p>
            <a:pPr marL="0" indent="0">
              <a:buNone/>
            </a:pPr>
            <a:endParaRPr lang="et-EE" dirty="0"/>
          </a:p>
          <a:p>
            <a:pPr marL="0" indent="0">
              <a:buNone/>
            </a:pPr>
            <a:endParaRPr lang="et-EE" dirty="0" smtClean="0"/>
          </a:p>
        </p:txBody>
      </p:sp>
    </p:spTree>
    <p:extLst>
      <p:ext uri="{BB962C8B-B14F-4D97-AF65-F5344CB8AC3E}">
        <p14:creationId xmlns:p14="http://schemas.microsoft.com/office/powerpoint/2010/main" val="349573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Eesti </a:t>
            </a:r>
            <a:r>
              <a:rPr lang="et-EE" dirty="0" smtClean="0"/>
              <a:t>Wordnetist</a:t>
            </a:r>
            <a:endParaRPr lang="et-EE" dirty="0"/>
          </a:p>
        </p:txBody>
      </p:sp>
      <p:sp>
        <p:nvSpPr>
          <p:cNvPr id="3" name="Content Placeholder 2"/>
          <p:cNvSpPr>
            <a:spLocks noGrp="1"/>
          </p:cNvSpPr>
          <p:nvPr>
            <p:ph idx="1"/>
          </p:nvPr>
        </p:nvSpPr>
        <p:spPr>
          <a:xfrm>
            <a:off x="378372" y="1677898"/>
            <a:ext cx="11524594" cy="5180102"/>
          </a:xfrm>
        </p:spPr>
        <p:txBody>
          <a:bodyPr>
            <a:normAutofit/>
          </a:bodyPr>
          <a:lstStyle/>
          <a:p>
            <a:r>
              <a:rPr lang="et-EE" sz="2800" dirty="0" smtClean="0"/>
              <a:t>Mõisteline arvutisõnastik</a:t>
            </a:r>
          </a:p>
          <a:p>
            <a:r>
              <a:rPr lang="et-EE" sz="2800" dirty="0" smtClean="0"/>
              <a:t>Keeletehnoloogilised rakendused</a:t>
            </a:r>
          </a:p>
          <a:p>
            <a:r>
              <a:rPr lang="et-EE" sz="2800" dirty="0" err="1" smtClean="0"/>
              <a:t>Open</a:t>
            </a:r>
            <a:r>
              <a:rPr lang="et-EE" sz="2800" dirty="0" smtClean="0"/>
              <a:t> </a:t>
            </a:r>
            <a:r>
              <a:rPr lang="et-EE" sz="2800" dirty="0" err="1" smtClean="0"/>
              <a:t>Multilingual</a:t>
            </a:r>
            <a:r>
              <a:rPr lang="et-EE" sz="2800" dirty="0" smtClean="0"/>
              <a:t> Wordnet</a:t>
            </a:r>
          </a:p>
          <a:p>
            <a:r>
              <a:rPr lang="et-EE" sz="2800" dirty="0" smtClean="0"/>
              <a:t>Puuduvaid mõisteid lisatakse peamiselt korpuste sõnasagedusloendite põhjal</a:t>
            </a:r>
            <a:endParaRPr lang="en-US" sz="2800" dirty="0"/>
          </a:p>
          <a:p>
            <a:r>
              <a:rPr lang="et-EE" sz="2800" dirty="0" smtClean="0"/>
              <a:t>Vajadus olemasolevat kontrollida</a:t>
            </a:r>
          </a:p>
          <a:p>
            <a:pPr marL="457200" lvl="1" indent="0">
              <a:buNone/>
            </a:pPr>
            <a:r>
              <a:rPr lang="et-EE" sz="2800" dirty="0" smtClean="0"/>
              <a:t>- </a:t>
            </a:r>
            <a:r>
              <a:rPr lang="et-EE" sz="2800" dirty="0" smtClean="0"/>
              <a:t>Ahti </a:t>
            </a:r>
            <a:r>
              <a:rPr lang="et-EE" sz="2800" dirty="0" smtClean="0"/>
              <a:t>Lohk: </a:t>
            </a:r>
            <a:r>
              <a:rPr lang="en-US" sz="2800" dirty="0" err="1"/>
              <a:t>Testmustrite</a:t>
            </a:r>
            <a:r>
              <a:rPr lang="en-US" sz="2800" dirty="0"/>
              <a:t> </a:t>
            </a:r>
            <a:r>
              <a:rPr lang="en-US" sz="2800" dirty="0" err="1"/>
              <a:t>süsteem</a:t>
            </a:r>
            <a:r>
              <a:rPr lang="en-US" sz="2800" dirty="0"/>
              <a:t> </a:t>
            </a:r>
            <a:r>
              <a:rPr lang="en-US" sz="2800" i="1" dirty="0" err="1"/>
              <a:t>wordnet</a:t>
            </a:r>
            <a:r>
              <a:rPr lang="en-US" sz="2800" dirty="0" err="1"/>
              <a:t>-tüüpi</a:t>
            </a:r>
            <a:r>
              <a:rPr lang="en-US" sz="2800" dirty="0"/>
              <a:t> </a:t>
            </a:r>
            <a:r>
              <a:rPr lang="en-US" sz="2800" dirty="0" err="1"/>
              <a:t>sõnastike</a:t>
            </a:r>
            <a:r>
              <a:rPr lang="en-US" sz="2800" dirty="0"/>
              <a:t> </a:t>
            </a:r>
            <a:r>
              <a:rPr lang="en-US" sz="2800" dirty="0" err="1"/>
              <a:t>semantiliste</a:t>
            </a:r>
            <a:r>
              <a:rPr lang="en-US" sz="2800" dirty="0"/>
              <a:t> </a:t>
            </a:r>
            <a:r>
              <a:rPr lang="en-US" sz="2800" dirty="0" err="1"/>
              <a:t>hierarhiate</a:t>
            </a:r>
            <a:r>
              <a:rPr lang="en-US" sz="2800" dirty="0"/>
              <a:t> </a:t>
            </a:r>
            <a:r>
              <a:rPr lang="en-US" sz="2800" dirty="0" err="1"/>
              <a:t>kontrollimiseks</a:t>
            </a:r>
            <a:r>
              <a:rPr lang="en-US" sz="2800" dirty="0"/>
              <a:t> ja </a:t>
            </a:r>
            <a:r>
              <a:rPr lang="en-US" sz="2800" dirty="0" err="1"/>
              <a:t>valideerimseks</a:t>
            </a:r>
            <a:endParaRPr lang="et-EE" sz="2800" dirty="0" smtClean="0"/>
          </a:p>
        </p:txBody>
      </p:sp>
    </p:spTree>
    <p:extLst>
      <p:ext uri="{BB962C8B-B14F-4D97-AF65-F5344CB8AC3E}">
        <p14:creationId xmlns:p14="http://schemas.microsoft.com/office/powerpoint/2010/main" val="54343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31" y="-120630"/>
            <a:ext cx="10515600" cy="1325563"/>
          </a:xfrm>
        </p:spPr>
        <p:txBody>
          <a:bodyPr/>
          <a:lstStyle/>
          <a:p>
            <a:r>
              <a:rPr lang="et-EE" dirty="0" smtClean="0"/>
              <a:t>Eesti Wordneti hetkeseis</a:t>
            </a:r>
            <a:endParaRPr lang="et-EE" dirty="0"/>
          </a:p>
        </p:txBody>
      </p:sp>
      <p:graphicFrame>
        <p:nvGraphicFramePr>
          <p:cNvPr id="5" name="Chart 1"/>
          <p:cNvGraphicFramePr>
            <a:graphicFrameLocks noGrp="1"/>
          </p:cNvGraphicFramePr>
          <p:nvPr>
            <p:ph idx="1"/>
            <p:extLst>
              <p:ext uri="{D42A27DB-BD31-4B8C-83A1-F6EECF244321}">
                <p14:modId xmlns:p14="http://schemas.microsoft.com/office/powerpoint/2010/main" val="1548843338"/>
              </p:ext>
            </p:extLst>
          </p:nvPr>
        </p:nvGraphicFramePr>
        <p:xfrm>
          <a:off x="693683" y="1040524"/>
          <a:ext cx="10310648" cy="57071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643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8" y="38284"/>
            <a:ext cx="10515600" cy="1325563"/>
          </a:xfrm>
        </p:spPr>
        <p:txBody>
          <a:bodyPr/>
          <a:lstStyle/>
          <a:p>
            <a:r>
              <a:rPr lang="et-EE" dirty="0" smtClean="0"/>
              <a:t>Arvutimäng Alias</a:t>
            </a:r>
            <a:endParaRPr lang="et-EE" dirty="0"/>
          </a:p>
        </p:txBody>
      </p:sp>
      <p:sp>
        <p:nvSpPr>
          <p:cNvPr id="3" name="Content Placeholder 2"/>
          <p:cNvSpPr>
            <a:spLocks noGrp="1"/>
          </p:cNvSpPr>
          <p:nvPr>
            <p:ph idx="1"/>
          </p:nvPr>
        </p:nvSpPr>
        <p:spPr>
          <a:xfrm>
            <a:off x="252248" y="1198179"/>
            <a:ext cx="11729545" cy="5391807"/>
          </a:xfrm>
        </p:spPr>
        <p:txBody>
          <a:bodyPr>
            <a:normAutofit/>
          </a:bodyPr>
          <a:lstStyle/>
          <a:p>
            <a:r>
              <a:rPr lang="et-EE" sz="2800" dirty="0" smtClean="0"/>
              <a:t>Põhine</a:t>
            </a:r>
            <a:r>
              <a:rPr lang="et-EE" sz="2800" dirty="0" smtClean="0"/>
              <a:t>b </a:t>
            </a:r>
            <a:r>
              <a:rPr lang="et-EE" sz="2800" dirty="0" smtClean="0"/>
              <a:t>populaarsel seltskonnamängul Alias</a:t>
            </a:r>
          </a:p>
          <a:p>
            <a:r>
              <a:rPr lang="et-EE" sz="2800" dirty="0" smtClean="0"/>
              <a:t>Arvuti-Alias on loodud </a:t>
            </a:r>
            <a:r>
              <a:rPr lang="en-US" sz="2800" dirty="0" smtClean="0"/>
              <a:t>Sven </a:t>
            </a:r>
            <a:r>
              <a:rPr lang="en-US" sz="2800" dirty="0" err="1" smtClean="0"/>
              <a:t>Aller</a:t>
            </a:r>
            <a:r>
              <a:rPr lang="et-EE" sz="2800" dirty="0" smtClean="0"/>
              <a:t>i poolt</a:t>
            </a:r>
            <a:endParaRPr lang="en-US" sz="2800" dirty="0" smtClean="0"/>
          </a:p>
          <a:p>
            <a:r>
              <a:rPr lang="et-EE" sz="2800" dirty="0" smtClean="0"/>
              <a:t>Kasutab </a:t>
            </a:r>
            <a:r>
              <a:rPr lang="et-EE" sz="2800" dirty="0" err="1" smtClean="0"/>
              <a:t>EstWN</a:t>
            </a:r>
            <a:r>
              <a:rPr lang="et-EE" sz="2800" dirty="0" smtClean="0"/>
              <a:t>-i</a:t>
            </a:r>
            <a:r>
              <a:rPr lang="en-US" sz="2800" dirty="0" smtClean="0"/>
              <a:t> </a:t>
            </a:r>
            <a:r>
              <a:rPr lang="en-US" sz="2800" dirty="0" err="1" smtClean="0"/>
              <a:t>definit</a:t>
            </a:r>
            <a:r>
              <a:rPr lang="et-EE" sz="2800" dirty="0" err="1" smtClean="0"/>
              <a:t>sioone</a:t>
            </a:r>
            <a:r>
              <a:rPr lang="en-US" sz="2800" dirty="0" smtClean="0"/>
              <a:t>, </a:t>
            </a:r>
            <a:r>
              <a:rPr lang="et-EE" sz="2800" dirty="0" smtClean="0"/>
              <a:t>näitelauseid</a:t>
            </a:r>
            <a:r>
              <a:rPr lang="en-US" sz="2800" dirty="0" smtClean="0"/>
              <a:t>, </a:t>
            </a:r>
            <a:r>
              <a:rPr lang="en-US" sz="2800" dirty="0" err="1" smtClean="0"/>
              <a:t>semanti</a:t>
            </a:r>
            <a:r>
              <a:rPr lang="et-EE" sz="2800" dirty="0" err="1" smtClean="0"/>
              <a:t>lisi</a:t>
            </a:r>
            <a:r>
              <a:rPr lang="et-EE" sz="2800" dirty="0" smtClean="0"/>
              <a:t> </a:t>
            </a:r>
            <a:r>
              <a:rPr lang="et-EE" sz="2800" dirty="0" smtClean="0"/>
              <a:t>suhteid</a:t>
            </a:r>
          </a:p>
          <a:p>
            <a:r>
              <a:rPr lang="et-EE" sz="2800" dirty="0" smtClean="0"/>
              <a:t>Ei erista erinevaid tähendusi</a:t>
            </a:r>
            <a:endParaRPr lang="en-US" sz="2800" dirty="0" smtClean="0"/>
          </a:p>
          <a:p>
            <a:r>
              <a:rPr lang="et-EE" sz="2800" dirty="0" smtClean="0"/>
              <a:t>Sobib igale keelele, </a:t>
            </a:r>
            <a:r>
              <a:rPr lang="et-EE" sz="2800" dirty="0" smtClean="0"/>
              <a:t>kel </a:t>
            </a:r>
            <a:r>
              <a:rPr lang="et-EE" sz="2800" dirty="0" smtClean="0"/>
              <a:t>on omakeelne </a:t>
            </a:r>
            <a:r>
              <a:rPr lang="et-EE" sz="2800" dirty="0" err="1" smtClean="0"/>
              <a:t>wordnet</a:t>
            </a:r>
            <a:endParaRPr lang="et-EE" sz="2800" dirty="0" smtClean="0"/>
          </a:p>
          <a:p>
            <a:r>
              <a:rPr lang="et-EE" sz="2800" dirty="0" err="1" smtClean="0"/>
              <a:t>D</a:t>
            </a:r>
            <a:r>
              <a:rPr lang="et-EE" sz="2800" dirty="0" err="1"/>
              <a:t>i</a:t>
            </a:r>
            <a:r>
              <a:rPr lang="en-US" sz="2800" dirty="0" smtClean="0"/>
              <a:t>s</a:t>
            </a:r>
            <a:r>
              <a:rPr lang="et-EE" sz="2800" dirty="0" err="1" smtClean="0"/>
              <a:t>ainitud</a:t>
            </a:r>
            <a:r>
              <a:rPr lang="et-EE" sz="2800" dirty="0" smtClean="0"/>
              <a:t> mitte lingvistidele </a:t>
            </a:r>
            <a:r>
              <a:rPr lang="et-EE" sz="2800" dirty="0" smtClean="0"/>
              <a:t>peamiselt meelelahutuse </a:t>
            </a:r>
            <a:r>
              <a:rPr lang="et-EE" sz="2800" dirty="0" smtClean="0"/>
              <a:t>jaoks</a:t>
            </a:r>
            <a:endParaRPr lang="en-US" sz="2800" dirty="0" smtClean="0"/>
          </a:p>
          <a:p>
            <a:r>
              <a:rPr lang="en-US" sz="2800" dirty="0" smtClean="0"/>
              <a:t>3 </a:t>
            </a:r>
            <a:r>
              <a:rPr lang="et-EE" sz="2800" dirty="0" smtClean="0"/>
              <a:t>erinevat taset</a:t>
            </a:r>
            <a:r>
              <a:rPr lang="en-US" sz="2800" dirty="0" smtClean="0"/>
              <a:t> – </a:t>
            </a:r>
            <a:r>
              <a:rPr lang="et-EE" sz="2800" dirty="0" smtClean="0"/>
              <a:t>algajast eksperdini</a:t>
            </a:r>
            <a:endParaRPr lang="en-US" sz="2800" dirty="0" smtClean="0"/>
          </a:p>
          <a:p>
            <a:r>
              <a:rPr lang="et-EE" sz="2800" dirty="0" smtClean="0"/>
              <a:t>Kuni</a:t>
            </a:r>
            <a:r>
              <a:rPr lang="en-US" sz="2800" dirty="0" smtClean="0"/>
              <a:t> 12 </a:t>
            </a:r>
            <a:r>
              <a:rPr lang="et-EE" sz="2800" dirty="0" smtClean="0"/>
              <a:t>vihjet sõna kohta</a:t>
            </a:r>
            <a:endParaRPr lang="en-US" sz="2800" dirty="0" smtClean="0"/>
          </a:p>
          <a:p>
            <a:pPr marL="0" indent="0">
              <a:buNone/>
            </a:pPr>
            <a:endParaRPr lang="et-EE" dirty="0"/>
          </a:p>
          <a:p>
            <a:pPr marL="0" indent="0">
              <a:buNone/>
            </a:pPr>
            <a:endParaRPr lang="et-EE" dirty="0"/>
          </a:p>
        </p:txBody>
      </p:sp>
    </p:spTree>
    <p:extLst>
      <p:ext uri="{BB962C8B-B14F-4D97-AF65-F5344CB8AC3E}">
        <p14:creationId xmlns:p14="http://schemas.microsoft.com/office/powerpoint/2010/main" val="198702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0"/>
            <a:ext cx="10769265" cy="451706"/>
          </a:xfrm>
        </p:spPr>
        <p:txBody>
          <a:bodyPr>
            <a:normAutofit fontScale="90000"/>
          </a:bodyPr>
          <a:lstStyle/>
          <a:p>
            <a:r>
              <a:rPr lang="et-EE" dirty="0"/>
              <a:t>https://keeleressursid.ee/alias/</a:t>
            </a:r>
          </a:p>
        </p:txBody>
      </p:sp>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43" y="451706"/>
            <a:ext cx="10909739" cy="6858000"/>
          </a:xfrm>
          <a:prstGeom prst="rect">
            <a:avLst/>
          </a:prstGeom>
        </p:spPr>
      </p:pic>
    </p:spTree>
    <p:extLst>
      <p:ext uri="{BB962C8B-B14F-4D97-AF65-F5344CB8AC3E}">
        <p14:creationId xmlns:p14="http://schemas.microsoft.com/office/powerpoint/2010/main" val="3785009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34" y="-230989"/>
            <a:ext cx="10515600" cy="1325563"/>
          </a:xfrm>
        </p:spPr>
        <p:txBody>
          <a:bodyPr/>
          <a:lstStyle/>
          <a:p>
            <a:r>
              <a:rPr lang="et-EE" b="1" dirty="0" smtClean="0"/>
              <a:t>Alias numbrites</a:t>
            </a:r>
            <a:endParaRPr lang="et-EE" b="1" dirty="0"/>
          </a:p>
        </p:txBody>
      </p:sp>
      <p:sp>
        <p:nvSpPr>
          <p:cNvPr id="3" name="Content Placeholder 2"/>
          <p:cNvSpPr>
            <a:spLocks noGrp="1"/>
          </p:cNvSpPr>
          <p:nvPr>
            <p:ph idx="1"/>
          </p:nvPr>
        </p:nvSpPr>
        <p:spPr>
          <a:xfrm>
            <a:off x="222134" y="1094574"/>
            <a:ext cx="11286693" cy="5763426"/>
          </a:xfrm>
        </p:spPr>
        <p:txBody>
          <a:bodyPr>
            <a:normAutofit/>
          </a:bodyPr>
          <a:lstStyle/>
          <a:p>
            <a:pPr marL="0" indent="0">
              <a:buNone/>
            </a:pPr>
            <a:r>
              <a:rPr lang="et-EE" dirty="0" smtClean="0"/>
              <a:t>Alates 2014. a detsembrist</a:t>
            </a:r>
          </a:p>
          <a:p>
            <a:pPr marL="0" indent="0">
              <a:buNone/>
            </a:pPr>
            <a:endParaRPr lang="et-EE" sz="3200" dirty="0" smtClean="0">
              <a:solidFill>
                <a:srgbClr val="0070C0"/>
              </a:solidFill>
              <a:latin typeface="Verdana" panose="020B0604030504040204" pitchFamily="34" charset="0"/>
            </a:endParaRPr>
          </a:p>
          <a:p>
            <a:pPr marL="0" indent="0">
              <a:buNone/>
            </a:pPr>
            <a:r>
              <a:rPr lang="et-EE" sz="3200" dirty="0" smtClean="0">
                <a:solidFill>
                  <a:srgbClr val="0070C0"/>
                </a:solidFill>
                <a:latin typeface="Verdana" panose="020B0604030504040204" pitchFamily="34" charset="0"/>
              </a:rPr>
              <a:t>Dialooge </a:t>
            </a:r>
            <a:r>
              <a:rPr lang="et-EE" sz="3200" dirty="0">
                <a:solidFill>
                  <a:srgbClr val="0070C0"/>
                </a:solidFill>
                <a:latin typeface="Verdana" panose="020B0604030504040204" pitchFamily="34" charset="0"/>
              </a:rPr>
              <a:t>kokku: 4513</a:t>
            </a:r>
          </a:p>
          <a:p>
            <a:pPr marL="0" indent="0">
              <a:buNone/>
            </a:pPr>
            <a:r>
              <a:rPr lang="et-EE" sz="3200" dirty="0">
                <a:solidFill>
                  <a:srgbClr val="0070C0"/>
                </a:solidFill>
                <a:latin typeface="Verdana" panose="020B0604030504040204" pitchFamily="34" charset="0"/>
              </a:rPr>
              <a:t>Sõnu kokku: 24286</a:t>
            </a:r>
          </a:p>
          <a:p>
            <a:pPr marL="0" indent="0">
              <a:buNone/>
            </a:pPr>
            <a:r>
              <a:rPr lang="et-EE" sz="3200" dirty="0" smtClean="0">
                <a:solidFill>
                  <a:srgbClr val="0070C0"/>
                </a:solidFill>
                <a:latin typeface="Verdana" panose="020B0604030504040204" pitchFamily="34" charset="0"/>
              </a:rPr>
              <a:t>	Õigesti </a:t>
            </a:r>
            <a:r>
              <a:rPr lang="et-EE" sz="3200" dirty="0">
                <a:solidFill>
                  <a:srgbClr val="0070C0"/>
                </a:solidFill>
                <a:latin typeface="Verdana" panose="020B0604030504040204" pitchFamily="34" charset="0"/>
              </a:rPr>
              <a:t>arvatuid: 61.5%</a:t>
            </a:r>
          </a:p>
          <a:p>
            <a:pPr marL="0" indent="0">
              <a:buNone/>
            </a:pPr>
            <a:r>
              <a:rPr lang="et-EE" sz="3200" dirty="0">
                <a:solidFill>
                  <a:srgbClr val="0070C0"/>
                </a:solidFill>
                <a:latin typeface="Verdana" panose="020B0604030504040204" pitchFamily="34" charset="0"/>
              </a:rPr>
              <a:t>Katseid kokku: 94406</a:t>
            </a:r>
          </a:p>
          <a:p>
            <a:pPr marL="0" indent="0">
              <a:buNone/>
            </a:pPr>
            <a:r>
              <a:rPr lang="et-EE" sz="3200" dirty="0" smtClean="0">
                <a:solidFill>
                  <a:srgbClr val="0070C0"/>
                </a:solidFill>
                <a:latin typeface="Verdana" panose="020B0604030504040204" pitchFamily="34" charset="0"/>
              </a:rPr>
              <a:t>Tühjad</a:t>
            </a:r>
            <a:r>
              <a:rPr lang="et-EE" sz="3200" dirty="0">
                <a:solidFill>
                  <a:srgbClr val="0070C0"/>
                </a:solidFill>
                <a:latin typeface="Verdana" panose="020B0604030504040204" pitchFamily="34" charset="0"/>
              </a:rPr>
              <a:t>: 31189</a:t>
            </a:r>
          </a:p>
          <a:p>
            <a:pPr marL="0" indent="0">
              <a:buNone/>
            </a:pPr>
            <a:r>
              <a:rPr lang="et-EE" sz="3200" dirty="0" smtClean="0">
                <a:solidFill>
                  <a:srgbClr val="0070C0"/>
                </a:solidFill>
                <a:latin typeface="Verdana" panose="020B0604030504040204" pitchFamily="34" charset="0"/>
              </a:rPr>
              <a:t>	</a:t>
            </a:r>
            <a:endParaRPr lang="et-EE" sz="3200" b="0" i="0" dirty="0">
              <a:solidFill>
                <a:srgbClr val="0070C0"/>
              </a:solidFill>
              <a:effectLst/>
              <a:latin typeface="Verdana" panose="020B0604030504040204" pitchFamily="34" charset="0"/>
            </a:endParaRPr>
          </a:p>
        </p:txBody>
      </p:sp>
    </p:spTree>
    <p:extLst>
      <p:ext uri="{BB962C8B-B14F-4D97-AF65-F5344CB8AC3E}">
        <p14:creationId xmlns:p14="http://schemas.microsoft.com/office/powerpoint/2010/main" val="4159774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Tagasiside </a:t>
            </a:r>
            <a:r>
              <a:rPr lang="et-EE" dirty="0" err="1" smtClean="0"/>
              <a:t>EstWN</a:t>
            </a:r>
            <a:r>
              <a:rPr lang="et-EE" dirty="0" smtClean="0"/>
              <a:t>-i jaoks (1)</a:t>
            </a:r>
            <a:endParaRPr lang="et-EE" dirty="0"/>
          </a:p>
        </p:txBody>
      </p:sp>
      <p:sp>
        <p:nvSpPr>
          <p:cNvPr id="3" name="Content Placeholder 2"/>
          <p:cNvSpPr>
            <a:spLocks noGrp="1"/>
          </p:cNvSpPr>
          <p:nvPr>
            <p:ph idx="1"/>
          </p:nvPr>
        </p:nvSpPr>
        <p:spPr>
          <a:xfrm>
            <a:off x="618185" y="1677898"/>
            <a:ext cx="10466133" cy="4218685"/>
          </a:xfrm>
        </p:spPr>
        <p:txBody>
          <a:bodyPr>
            <a:noAutofit/>
          </a:bodyPr>
          <a:lstStyle/>
          <a:p>
            <a:r>
              <a:rPr lang="et-EE" sz="3200" dirty="0" smtClean="0">
                <a:solidFill>
                  <a:srgbClr val="0070C0"/>
                </a:solidFill>
              </a:rPr>
              <a:t>Definitsioonid:</a:t>
            </a:r>
          </a:p>
          <a:p>
            <a:pPr lvl="1"/>
            <a:r>
              <a:rPr lang="et-EE" sz="3200" i="1" dirty="0">
                <a:solidFill>
                  <a:srgbClr val="0070C0"/>
                </a:solidFill>
              </a:rPr>
              <a:t>k</a:t>
            </a:r>
            <a:r>
              <a:rPr lang="et-EE" sz="3200" i="1" dirty="0" smtClean="0">
                <a:solidFill>
                  <a:srgbClr val="0070C0"/>
                </a:solidFill>
              </a:rPr>
              <a:t>avatsuslikult</a:t>
            </a:r>
            <a:r>
              <a:rPr lang="et-EE" sz="3200" dirty="0" smtClean="0">
                <a:solidFill>
                  <a:srgbClr val="0070C0"/>
                </a:solidFill>
              </a:rPr>
              <a:t> - </a:t>
            </a:r>
            <a:r>
              <a:rPr lang="et-EE" sz="3200" dirty="0" smtClean="0">
                <a:solidFill>
                  <a:srgbClr val="0070C0"/>
                </a:solidFill>
              </a:rPr>
              <a:t> </a:t>
            </a:r>
            <a:r>
              <a:rPr lang="fi-FI" sz="3200" dirty="0">
                <a:solidFill>
                  <a:srgbClr val="0070C0"/>
                </a:solidFill>
              </a:rPr>
              <a:t>ette </a:t>
            </a:r>
            <a:r>
              <a:rPr lang="fi-FI" sz="3200" dirty="0" err="1">
                <a:solidFill>
                  <a:srgbClr val="0070C0"/>
                </a:solidFill>
              </a:rPr>
              <a:t>kavatsedes</a:t>
            </a:r>
            <a:r>
              <a:rPr lang="fi-FI" sz="3200" dirty="0">
                <a:solidFill>
                  <a:srgbClr val="0070C0"/>
                </a:solidFill>
              </a:rPr>
              <a:t>; </a:t>
            </a:r>
            <a:r>
              <a:rPr lang="fi-FI" sz="3200" dirty="0" err="1">
                <a:solidFill>
                  <a:srgbClr val="0070C0"/>
                </a:solidFill>
              </a:rPr>
              <a:t>plaanis</a:t>
            </a:r>
            <a:r>
              <a:rPr lang="fi-FI" sz="3200" dirty="0">
                <a:solidFill>
                  <a:srgbClr val="0070C0"/>
                </a:solidFill>
              </a:rPr>
              <a:t> </a:t>
            </a:r>
            <a:r>
              <a:rPr lang="fi-FI" sz="3200" dirty="0" err="1">
                <a:solidFill>
                  <a:srgbClr val="0070C0"/>
                </a:solidFill>
              </a:rPr>
              <a:t>olevalt</a:t>
            </a:r>
            <a:r>
              <a:rPr lang="fi-FI" sz="3200" dirty="0">
                <a:solidFill>
                  <a:srgbClr val="0070C0"/>
                </a:solidFill>
              </a:rPr>
              <a:t>; </a:t>
            </a:r>
            <a:r>
              <a:rPr lang="fi-FI" sz="3200" dirty="0" err="1">
                <a:solidFill>
                  <a:srgbClr val="0070C0"/>
                </a:solidFill>
              </a:rPr>
              <a:t>teistele</a:t>
            </a:r>
            <a:r>
              <a:rPr lang="fi-FI" sz="3200" dirty="0">
                <a:solidFill>
                  <a:srgbClr val="0070C0"/>
                </a:solidFill>
              </a:rPr>
              <a:t> </a:t>
            </a:r>
            <a:r>
              <a:rPr lang="fi-FI" sz="3200" dirty="0" err="1">
                <a:solidFill>
                  <a:srgbClr val="0070C0"/>
                </a:solidFill>
              </a:rPr>
              <a:t>meelehärmi</a:t>
            </a:r>
            <a:r>
              <a:rPr lang="fi-FI" sz="3200" dirty="0">
                <a:solidFill>
                  <a:srgbClr val="0070C0"/>
                </a:solidFill>
              </a:rPr>
              <a:t> </a:t>
            </a:r>
            <a:r>
              <a:rPr lang="fi-FI" sz="3200" dirty="0" err="1" smtClean="0">
                <a:solidFill>
                  <a:srgbClr val="0070C0"/>
                </a:solidFill>
              </a:rPr>
              <a:t>pakkudes</a:t>
            </a:r>
            <a:endParaRPr lang="et-EE" sz="3200" dirty="0" smtClean="0">
              <a:solidFill>
                <a:srgbClr val="0070C0"/>
              </a:solidFill>
            </a:endParaRPr>
          </a:p>
          <a:p>
            <a:pPr marL="457200" lvl="1" indent="0">
              <a:buNone/>
            </a:pPr>
            <a:endParaRPr lang="et-EE" sz="3200" dirty="0" smtClean="0">
              <a:solidFill>
                <a:srgbClr val="0070C0"/>
              </a:solidFill>
            </a:endParaRPr>
          </a:p>
          <a:p>
            <a:pPr lvl="1"/>
            <a:r>
              <a:rPr lang="et-EE" sz="3200" dirty="0" err="1" smtClean="0">
                <a:solidFill>
                  <a:srgbClr val="0070C0"/>
                </a:solidFill>
              </a:rPr>
              <a:t>Onomatopoetilised</a:t>
            </a:r>
            <a:r>
              <a:rPr lang="et-EE" sz="3200" dirty="0" smtClean="0">
                <a:solidFill>
                  <a:srgbClr val="0070C0"/>
                </a:solidFill>
              </a:rPr>
              <a:t> sõnad</a:t>
            </a:r>
            <a:endParaRPr lang="et-EE" sz="3200" dirty="0" smtClean="0">
              <a:solidFill>
                <a:srgbClr val="0070C0"/>
              </a:solidFill>
            </a:endParaRPr>
          </a:p>
          <a:p>
            <a:pPr marL="457200" lvl="1" indent="0">
              <a:buNone/>
            </a:pPr>
            <a:r>
              <a:rPr lang="et-EE" sz="3200" dirty="0" smtClean="0">
                <a:solidFill>
                  <a:srgbClr val="0070C0"/>
                </a:solidFill>
              </a:rPr>
              <a:t>Nt 11-liikmeline </a:t>
            </a:r>
            <a:r>
              <a:rPr lang="et-EE" sz="3200" dirty="0" err="1" smtClean="0">
                <a:solidFill>
                  <a:srgbClr val="0070C0"/>
                </a:solidFill>
              </a:rPr>
              <a:t>sünohulk</a:t>
            </a:r>
            <a:r>
              <a:rPr lang="et-EE" sz="3200" dirty="0" smtClean="0">
                <a:solidFill>
                  <a:srgbClr val="0070C0"/>
                </a:solidFill>
              </a:rPr>
              <a:t>:</a:t>
            </a:r>
            <a:endParaRPr lang="et-EE" sz="3200" dirty="0">
              <a:solidFill>
                <a:srgbClr val="0070C0"/>
              </a:solidFill>
            </a:endParaRPr>
          </a:p>
          <a:p>
            <a:pPr marL="457200" lvl="1" indent="0">
              <a:buNone/>
            </a:pPr>
            <a:r>
              <a:rPr lang="et-EE" sz="3200" i="1" dirty="0" smtClean="0">
                <a:solidFill>
                  <a:srgbClr val="0070C0"/>
                </a:solidFill>
              </a:rPr>
              <a:t>lirtsuma, lortsuma, vurtsuma, lärtsuma, virtsuma, lidisema, lartsuma, plartsuma, plärtsuma, </a:t>
            </a:r>
            <a:r>
              <a:rPr lang="et-EE" sz="3200" i="1" dirty="0" err="1" smtClean="0">
                <a:solidFill>
                  <a:srgbClr val="0070C0"/>
                </a:solidFill>
              </a:rPr>
              <a:t>plörtsuma</a:t>
            </a:r>
            <a:r>
              <a:rPr lang="et-EE" sz="3200" i="1" dirty="0" smtClean="0">
                <a:solidFill>
                  <a:srgbClr val="0070C0"/>
                </a:solidFill>
              </a:rPr>
              <a:t>, lörtsuma</a:t>
            </a:r>
            <a:endParaRPr lang="et-EE" sz="3200" i="1" dirty="0">
              <a:solidFill>
                <a:srgbClr val="0070C0"/>
              </a:solidFill>
            </a:endParaRPr>
          </a:p>
        </p:txBody>
      </p:sp>
    </p:spTree>
    <p:extLst>
      <p:ext uri="{BB962C8B-B14F-4D97-AF65-F5344CB8AC3E}">
        <p14:creationId xmlns:p14="http://schemas.microsoft.com/office/powerpoint/2010/main" val="2342510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solidFill>
                  <a:srgbClr val="0070C0"/>
                </a:solidFill>
              </a:rPr>
              <a:t>Tagasiside </a:t>
            </a:r>
            <a:r>
              <a:rPr lang="et-EE" dirty="0" err="1" smtClean="0">
                <a:solidFill>
                  <a:srgbClr val="0070C0"/>
                </a:solidFill>
              </a:rPr>
              <a:t>EstWN</a:t>
            </a:r>
            <a:r>
              <a:rPr lang="et-EE" dirty="0" smtClean="0">
                <a:solidFill>
                  <a:srgbClr val="0070C0"/>
                </a:solidFill>
              </a:rPr>
              <a:t>-i </a:t>
            </a:r>
            <a:r>
              <a:rPr lang="et-EE" dirty="0" smtClean="0">
                <a:solidFill>
                  <a:srgbClr val="0070C0"/>
                </a:solidFill>
              </a:rPr>
              <a:t>jao</a:t>
            </a:r>
            <a:r>
              <a:rPr lang="et-EE" dirty="0" smtClean="0">
                <a:solidFill>
                  <a:srgbClr val="0070C0"/>
                </a:solidFill>
              </a:rPr>
              <a:t>ks (2)</a:t>
            </a:r>
            <a:endParaRPr lang="et-EE" dirty="0">
              <a:solidFill>
                <a:srgbClr val="0070C0"/>
              </a:solidFill>
            </a:endParaRPr>
          </a:p>
        </p:txBody>
      </p:sp>
      <p:sp>
        <p:nvSpPr>
          <p:cNvPr id="3" name="Content Placeholder 2"/>
          <p:cNvSpPr>
            <a:spLocks noGrp="1"/>
          </p:cNvSpPr>
          <p:nvPr>
            <p:ph idx="1"/>
          </p:nvPr>
        </p:nvSpPr>
        <p:spPr/>
        <p:txBody>
          <a:bodyPr>
            <a:normAutofit/>
          </a:bodyPr>
          <a:lstStyle/>
          <a:p>
            <a:r>
              <a:rPr lang="et-EE" sz="3200" dirty="0" smtClean="0">
                <a:solidFill>
                  <a:srgbClr val="0070C0"/>
                </a:solidFill>
              </a:rPr>
              <a:t>Antonüümid: </a:t>
            </a:r>
            <a:r>
              <a:rPr lang="et-EE" sz="3200" i="1" dirty="0" smtClean="0">
                <a:solidFill>
                  <a:srgbClr val="0070C0"/>
                </a:solidFill>
              </a:rPr>
              <a:t>päev – õhtu </a:t>
            </a:r>
            <a:endParaRPr lang="et-EE" sz="3200" i="1" dirty="0">
              <a:solidFill>
                <a:srgbClr val="0070C0"/>
              </a:solidFill>
            </a:endParaRPr>
          </a:p>
          <a:p>
            <a:endParaRPr lang="et-EE" sz="3200" dirty="0" smtClean="0">
              <a:solidFill>
                <a:srgbClr val="0070C0"/>
              </a:solidFill>
            </a:endParaRPr>
          </a:p>
          <a:p>
            <a:r>
              <a:rPr lang="et-EE" sz="3200" dirty="0" smtClean="0">
                <a:solidFill>
                  <a:srgbClr val="0070C0"/>
                </a:solidFill>
              </a:rPr>
              <a:t>Sünonüümid: </a:t>
            </a:r>
            <a:r>
              <a:rPr lang="et-EE" sz="3200" i="1" dirty="0" smtClean="0">
                <a:solidFill>
                  <a:srgbClr val="0070C0"/>
                </a:solidFill>
              </a:rPr>
              <a:t>külalised – seltskond </a:t>
            </a:r>
          </a:p>
          <a:p>
            <a:endParaRPr lang="et-EE" sz="3200" dirty="0" smtClean="0">
              <a:solidFill>
                <a:srgbClr val="0070C0"/>
              </a:solidFill>
            </a:endParaRPr>
          </a:p>
          <a:p>
            <a:r>
              <a:rPr lang="et-EE" sz="3200" dirty="0" err="1" smtClean="0">
                <a:solidFill>
                  <a:srgbClr val="0070C0"/>
                </a:solidFill>
              </a:rPr>
              <a:t>Fuzzynyms</a:t>
            </a:r>
            <a:r>
              <a:rPr lang="et-EE" sz="3200" dirty="0" smtClean="0">
                <a:solidFill>
                  <a:srgbClr val="0070C0"/>
                </a:solidFill>
              </a:rPr>
              <a:t>: </a:t>
            </a:r>
            <a:r>
              <a:rPr lang="et-EE" sz="3200" i="1" dirty="0">
                <a:solidFill>
                  <a:srgbClr val="0070C0"/>
                </a:solidFill>
              </a:rPr>
              <a:t>k</a:t>
            </a:r>
            <a:r>
              <a:rPr lang="et-EE" sz="3200" i="1" dirty="0" smtClean="0">
                <a:solidFill>
                  <a:srgbClr val="0070C0"/>
                </a:solidFill>
              </a:rPr>
              <a:t>abriolett – katus  </a:t>
            </a:r>
          </a:p>
          <a:p>
            <a:pPr marL="0" indent="0">
              <a:buNone/>
            </a:pPr>
            <a:r>
              <a:rPr lang="et-EE" sz="3200" i="1" dirty="0" smtClean="0">
                <a:solidFill>
                  <a:srgbClr val="0070C0"/>
                </a:solidFill>
              </a:rPr>
              <a:t>		  naine – naiste ajakiri</a:t>
            </a:r>
            <a:r>
              <a:rPr lang="et-EE" sz="3200" i="1" dirty="0">
                <a:solidFill>
                  <a:srgbClr val="0070C0"/>
                </a:solidFill>
              </a:rPr>
              <a:t>	</a:t>
            </a:r>
            <a:r>
              <a:rPr lang="et-EE" sz="3200" i="1" dirty="0" smtClean="0">
                <a:solidFill>
                  <a:srgbClr val="0070C0"/>
                </a:solidFill>
              </a:rPr>
              <a:t>	  </a:t>
            </a:r>
          </a:p>
          <a:p>
            <a:pPr marL="0" indent="0">
              <a:buNone/>
            </a:pPr>
            <a:r>
              <a:rPr lang="et-EE" sz="3200" i="1" dirty="0">
                <a:solidFill>
                  <a:srgbClr val="0070C0"/>
                </a:solidFill>
              </a:rPr>
              <a:t>	</a:t>
            </a:r>
            <a:r>
              <a:rPr lang="et-EE" sz="3200" i="1" dirty="0" smtClean="0">
                <a:solidFill>
                  <a:srgbClr val="0070C0"/>
                </a:solidFill>
              </a:rPr>
              <a:t>	  kontsert - kontserthall</a:t>
            </a:r>
            <a:endParaRPr lang="et-EE" sz="3200" i="1" dirty="0">
              <a:solidFill>
                <a:srgbClr val="0070C0"/>
              </a:solidFill>
            </a:endParaRPr>
          </a:p>
          <a:p>
            <a:pPr marL="0" indent="0">
              <a:buNone/>
            </a:pPr>
            <a:endParaRPr lang="et-EE" dirty="0" smtClean="0">
              <a:solidFill>
                <a:srgbClr val="0070C0"/>
              </a:solidFill>
            </a:endParaRPr>
          </a:p>
          <a:p>
            <a:pPr marL="0" indent="0">
              <a:buNone/>
            </a:pPr>
            <a:endParaRPr lang="et-EE" dirty="0"/>
          </a:p>
        </p:txBody>
      </p:sp>
    </p:spTree>
    <p:extLst>
      <p:ext uri="{BB962C8B-B14F-4D97-AF65-F5344CB8AC3E}">
        <p14:creationId xmlns:p14="http://schemas.microsoft.com/office/powerpoint/2010/main" val="2920017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Mix">
  <a:themeElements>
    <a:clrScheme name="Custom 1">
      <a:dk1>
        <a:srgbClr val="2B2B2B"/>
      </a:dk1>
      <a:lt1>
        <a:srgbClr val="FFFFFF"/>
      </a:lt1>
      <a:dk2>
        <a:srgbClr val="505050"/>
      </a:dk2>
      <a:lt2>
        <a:srgbClr val="F2F2F2"/>
      </a:lt2>
      <a:accent1>
        <a:srgbClr val="0061AA"/>
      </a:accent1>
      <a:accent2>
        <a:srgbClr val="8B0304"/>
      </a:accent2>
      <a:accent3>
        <a:srgbClr val="F04E23"/>
      </a:accent3>
      <a:accent4>
        <a:srgbClr val="004282"/>
      </a:accent4>
      <a:accent5>
        <a:srgbClr val="009AC6"/>
      </a:accent5>
      <a:accent6>
        <a:srgbClr val="FFB900"/>
      </a:accent6>
      <a:hlink>
        <a:srgbClr val="0078D7"/>
      </a:hlink>
      <a:folHlink>
        <a:srgbClr val="4DB0FF"/>
      </a:folHlink>
    </a:clrScheme>
    <a:fontScheme name="Office Mix">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defRPr baseline="0" dirty="0" smtClean="0">
            <a:solidFill>
              <a:srgbClr val="0061AA"/>
            </a:solidFill>
          </a:defRPr>
        </a:defPPr>
      </a:lstStyle>
    </a:txDef>
  </a:objectDefaults>
  <a:extraClrSchemeLst/>
  <a:extLst>
    <a:ext uri="{05A4C25C-085E-4340-85A3-A5531E510DB2}">
      <thm15:themeFamily xmlns:thm15="http://schemas.microsoft.com/office/thememl/2012/main" name="OfficeMixStart_Update_6.5.15" id="{60899B57-461E-436C-89B9-AD8BFE676B7F}" vid="{4C140D03-C9A6-4F01-A333-D0890A71F5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12029</TotalTime>
  <Words>699</Words>
  <Application>Microsoft Office PowerPoint</Application>
  <PresentationFormat>Laiekraan</PresentationFormat>
  <Paragraphs>84</Paragraphs>
  <Slides>11</Slides>
  <Notes>9</Notes>
  <HiddenSlides>0</HiddenSlides>
  <MMClips>0</MMClips>
  <ScaleCrop>false</ScaleCrop>
  <HeadingPairs>
    <vt:vector size="6" baseType="variant">
      <vt:variant>
        <vt:lpstr>Kasutatud fondid</vt:lpstr>
      </vt:variant>
      <vt:variant>
        <vt:i4>7</vt:i4>
      </vt:variant>
      <vt:variant>
        <vt:lpstr>Kujundus</vt:lpstr>
      </vt:variant>
      <vt:variant>
        <vt:i4>2</vt:i4>
      </vt:variant>
      <vt:variant>
        <vt:lpstr>Slaidipealkirjad</vt:lpstr>
      </vt:variant>
      <vt:variant>
        <vt:i4>11</vt:i4>
      </vt:variant>
    </vt:vector>
  </HeadingPairs>
  <TitlesOfParts>
    <vt:vector size="20" baseType="lpstr">
      <vt:lpstr>Arial</vt:lpstr>
      <vt:lpstr>Calibri</vt:lpstr>
      <vt:lpstr>Calibri Light</vt:lpstr>
      <vt:lpstr>Segoe UI</vt:lpstr>
      <vt:lpstr>Times New Roman</vt:lpstr>
      <vt:lpstr>Tinos</vt:lpstr>
      <vt:lpstr>Verdana</vt:lpstr>
      <vt:lpstr>Office Theme</vt:lpstr>
      <vt:lpstr>Office Mix</vt:lpstr>
      <vt:lpstr> Sven Aller, Heili Orav, Kadri Vare, Sirli Zupping  </vt:lpstr>
      <vt:lpstr>Juttu tuleb</vt:lpstr>
      <vt:lpstr>Eesti Wordnetist</vt:lpstr>
      <vt:lpstr>Eesti Wordneti hetkeseis</vt:lpstr>
      <vt:lpstr>Arvutimäng Alias</vt:lpstr>
      <vt:lpstr>https://keeleressursid.ee/alias/</vt:lpstr>
      <vt:lpstr>Alias numbrites</vt:lpstr>
      <vt:lpstr>Tagasiside EstWN-i jaoks (1)</vt:lpstr>
      <vt:lpstr>Tagasiside EstWN-i jaoks (2)</vt:lpstr>
      <vt:lpstr>Kokkuvõte</vt:lpstr>
      <vt:lpstr>PowerPointi esitlus</vt:lpstr>
    </vt:vector>
  </TitlesOfParts>
  <Company>Tartu Ülikool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Pealikiri</dc:title>
  <dc:creator>kadri vare</dc:creator>
  <cp:lastModifiedBy>heili</cp:lastModifiedBy>
  <cp:revision>94</cp:revision>
  <dcterms:created xsi:type="dcterms:W3CDTF">2016-01-20T08:52:08Z</dcterms:created>
  <dcterms:modified xsi:type="dcterms:W3CDTF">2016-05-17T14:50:45Z</dcterms:modified>
</cp:coreProperties>
</file>