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79" r:id="rId2"/>
    <p:sldId id="260" r:id="rId3"/>
    <p:sldId id="285" r:id="rId4"/>
    <p:sldId id="286" r:id="rId5"/>
    <p:sldId id="278" r:id="rId6"/>
    <p:sldId id="287" r:id="rId7"/>
    <p:sldId id="293" r:id="rId8"/>
    <p:sldId id="288" r:id="rId9"/>
    <p:sldId id="289" r:id="rId10"/>
    <p:sldId id="291" r:id="rId11"/>
    <p:sldId id="290" r:id="rId12"/>
    <p:sldId id="298" r:id="rId13"/>
    <p:sldId id="294" r:id="rId14"/>
    <p:sldId id="280" r:id="rId15"/>
    <p:sldId id="281" r:id="rId16"/>
    <p:sldId id="265" r:id="rId17"/>
    <p:sldId id="295" r:id="rId18"/>
    <p:sldId id="292" r:id="rId19"/>
    <p:sldId id="284" r:id="rId20"/>
    <p:sldId id="296" r:id="rId21"/>
    <p:sldId id="297" r:id="rId22"/>
    <p:sldId id="269" r:id="rId2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0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9" autoAdjust="0"/>
    <p:restoredTop sz="87276" autoAdjust="0"/>
  </p:normalViewPr>
  <p:slideViewPr>
    <p:cSldViewPr>
      <p:cViewPr>
        <p:scale>
          <a:sx n="76" d="100"/>
          <a:sy n="76" d="100"/>
        </p:scale>
        <p:origin x="-1236" y="-6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1" d="100"/>
          <a:sy n="61" d="100"/>
        </p:scale>
        <p:origin x="24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lin\AppData\Local\Temp\15cb4a8393d34854844380020660260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lin\OneDrive\Dokumendid\PISA\joonised%202012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lin\OneDrive\Dokumendid\PISA\joonised%202012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elin\OneDrive\Dokumendid\PISA\joonised%202012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elin\OneDrive\Dokumendid\PISA\joonised%202012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elin\OneDrive\Dokumendid\PISA\joonised%202012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eestikeelne</c:v>
                </c:pt>
              </c:strCache>
            </c:strRef>
          </c:tx>
          <c:invertIfNegative val="0"/>
          <c:dLbls>
            <c:txPr>
              <a:bodyPr/>
              <a:lstStyle/>
              <a:p>
                <a:pPr>
                  <a:defRPr sz="1800"/>
                </a:pPr>
                <a:endParaRPr lang="et-EE"/>
              </a:p>
            </c:txPr>
            <c:showLegendKey val="0"/>
            <c:showVal val="1"/>
            <c:showCatName val="0"/>
            <c:showSerName val="0"/>
            <c:showPercent val="0"/>
            <c:showBubbleSize val="0"/>
            <c:showLeaderLines val="0"/>
          </c:dLbls>
          <c:cat>
            <c:strRef>
              <c:f>Sheet1!$A$2:$A$3</c:f>
              <c:strCache>
                <c:ptCount val="2"/>
                <c:pt idx="0">
                  <c:v>08/09</c:v>
                </c:pt>
                <c:pt idx="1">
                  <c:v>15/16</c:v>
                </c:pt>
              </c:strCache>
            </c:strRef>
          </c:cat>
          <c:val>
            <c:numRef>
              <c:f>Sheet1!$B$2:$B$3</c:f>
              <c:numCache>
                <c:formatCode>General</c:formatCode>
                <c:ptCount val="2"/>
                <c:pt idx="0">
                  <c:v>47198</c:v>
                </c:pt>
                <c:pt idx="1">
                  <c:v>54075</c:v>
                </c:pt>
              </c:numCache>
            </c:numRef>
          </c:val>
        </c:ser>
        <c:ser>
          <c:idx val="1"/>
          <c:order val="1"/>
          <c:tx>
            <c:strRef>
              <c:f>Sheet1!$C$1</c:f>
              <c:strCache>
                <c:ptCount val="1"/>
                <c:pt idx="0">
                  <c:v>keelekümblus</c:v>
                </c:pt>
              </c:strCache>
            </c:strRef>
          </c:tx>
          <c:invertIfNegative val="0"/>
          <c:dLbls>
            <c:txPr>
              <a:bodyPr/>
              <a:lstStyle/>
              <a:p>
                <a:pPr>
                  <a:defRPr sz="1800"/>
                </a:pPr>
                <a:endParaRPr lang="et-EE"/>
              </a:p>
            </c:txPr>
            <c:showLegendKey val="0"/>
            <c:showVal val="1"/>
            <c:showCatName val="0"/>
            <c:showSerName val="0"/>
            <c:showPercent val="0"/>
            <c:showBubbleSize val="0"/>
            <c:showLeaderLines val="0"/>
          </c:dLbls>
          <c:cat>
            <c:strRef>
              <c:f>Sheet1!$A$2:$A$3</c:f>
              <c:strCache>
                <c:ptCount val="2"/>
                <c:pt idx="0">
                  <c:v>08/09</c:v>
                </c:pt>
                <c:pt idx="1">
                  <c:v>15/16</c:v>
                </c:pt>
              </c:strCache>
            </c:strRef>
          </c:cat>
          <c:val>
            <c:numRef>
              <c:f>Sheet1!$C$2:$C$3</c:f>
              <c:numCache>
                <c:formatCode>General</c:formatCode>
                <c:ptCount val="2"/>
                <c:pt idx="0">
                  <c:v>796</c:v>
                </c:pt>
                <c:pt idx="1">
                  <c:v>2215</c:v>
                </c:pt>
              </c:numCache>
            </c:numRef>
          </c:val>
        </c:ser>
        <c:dLbls>
          <c:showLegendKey val="0"/>
          <c:showVal val="1"/>
          <c:showCatName val="0"/>
          <c:showSerName val="0"/>
          <c:showPercent val="0"/>
          <c:showBubbleSize val="0"/>
        </c:dLbls>
        <c:gapWidth val="75"/>
        <c:overlap val="100"/>
        <c:axId val="50101248"/>
        <c:axId val="50119424"/>
      </c:barChart>
      <c:catAx>
        <c:axId val="50101248"/>
        <c:scaling>
          <c:orientation val="minMax"/>
        </c:scaling>
        <c:delete val="0"/>
        <c:axPos val="b"/>
        <c:majorTickMark val="none"/>
        <c:minorTickMark val="none"/>
        <c:tickLblPos val="nextTo"/>
        <c:txPr>
          <a:bodyPr/>
          <a:lstStyle/>
          <a:p>
            <a:pPr>
              <a:defRPr sz="1400"/>
            </a:pPr>
            <a:endParaRPr lang="et-EE"/>
          </a:p>
        </c:txPr>
        <c:crossAx val="50119424"/>
        <c:crosses val="autoZero"/>
        <c:auto val="1"/>
        <c:lblAlgn val="ctr"/>
        <c:lblOffset val="100"/>
        <c:noMultiLvlLbl val="0"/>
      </c:catAx>
      <c:valAx>
        <c:axId val="50119424"/>
        <c:scaling>
          <c:orientation val="minMax"/>
        </c:scaling>
        <c:delete val="0"/>
        <c:axPos val="l"/>
        <c:numFmt formatCode="General" sourceLinked="1"/>
        <c:majorTickMark val="none"/>
        <c:minorTickMark val="none"/>
        <c:tickLblPos val="nextTo"/>
        <c:txPr>
          <a:bodyPr/>
          <a:lstStyle/>
          <a:p>
            <a:pPr>
              <a:defRPr sz="1400"/>
            </a:pPr>
            <a:endParaRPr lang="et-EE"/>
          </a:p>
        </c:txPr>
        <c:crossAx val="50101248"/>
        <c:crosses val="autoZero"/>
        <c:crossBetween val="between"/>
      </c:valAx>
    </c:plotArea>
    <c:legend>
      <c:legendPos val="b"/>
      <c:layout/>
      <c:overlay val="0"/>
      <c:txPr>
        <a:bodyPr/>
        <a:lstStyle/>
        <a:p>
          <a:pPr>
            <a:defRPr sz="1400"/>
          </a:pPr>
          <a:endParaRPr lang="et-E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Leht4!$B$48</c:f>
              <c:strCache>
                <c:ptCount val="1"/>
                <c:pt idx="0">
                  <c:v>1. kooliaste</c:v>
                </c:pt>
              </c:strCache>
            </c:strRef>
          </c:tx>
          <c:invertIfNegative val="0"/>
          <c:cat>
            <c:strRef>
              <c:f>Leht4!$C$47:$D$47</c:f>
              <c:strCache>
                <c:ptCount val="2"/>
                <c:pt idx="0">
                  <c:v>2008/09</c:v>
                </c:pt>
                <c:pt idx="1">
                  <c:v>2015/16</c:v>
                </c:pt>
              </c:strCache>
            </c:strRef>
          </c:cat>
          <c:val>
            <c:numRef>
              <c:f>Leht4!$C$48:$D$48</c:f>
              <c:numCache>
                <c:formatCode>General</c:formatCode>
                <c:ptCount val="2"/>
                <c:pt idx="0">
                  <c:v>28969</c:v>
                </c:pt>
                <c:pt idx="1">
                  <c:v>35847</c:v>
                </c:pt>
              </c:numCache>
            </c:numRef>
          </c:val>
        </c:ser>
        <c:ser>
          <c:idx val="1"/>
          <c:order val="1"/>
          <c:tx>
            <c:strRef>
              <c:f>Leht4!$B$49</c:f>
              <c:strCache>
                <c:ptCount val="1"/>
                <c:pt idx="0">
                  <c:v>2. kooliaste</c:v>
                </c:pt>
              </c:strCache>
            </c:strRef>
          </c:tx>
          <c:invertIfNegative val="0"/>
          <c:cat>
            <c:strRef>
              <c:f>Leht4!$C$47:$D$47</c:f>
              <c:strCache>
                <c:ptCount val="2"/>
                <c:pt idx="0">
                  <c:v>2008/09</c:v>
                </c:pt>
                <c:pt idx="1">
                  <c:v>2015/16</c:v>
                </c:pt>
              </c:strCache>
            </c:strRef>
          </c:cat>
          <c:val>
            <c:numRef>
              <c:f>Leht4!$C$49:$D$49</c:f>
              <c:numCache>
                <c:formatCode>General</c:formatCode>
                <c:ptCount val="2"/>
                <c:pt idx="0">
                  <c:v>29734</c:v>
                </c:pt>
                <c:pt idx="1">
                  <c:v>31281</c:v>
                </c:pt>
              </c:numCache>
            </c:numRef>
          </c:val>
        </c:ser>
        <c:ser>
          <c:idx val="2"/>
          <c:order val="2"/>
          <c:tx>
            <c:strRef>
              <c:f>Leht4!$B$50</c:f>
              <c:strCache>
                <c:ptCount val="1"/>
                <c:pt idx="0">
                  <c:v>3. kooliaste</c:v>
                </c:pt>
              </c:strCache>
            </c:strRef>
          </c:tx>
          <c:invertIfNegative val="0"/>
          <c:cat>
            <c:strRef>
              <c:f>Leht4!$C$47:$D$47</c:f>
              <c:strCache>
                <c:ptCount val="2"/>
                <c:pt idx="0">
                  <c:v>2008/09</c:v>
                </c:pt>
                <c:pt idx="1">
                  <c:v>2015/16</c:v>
                </c:pt>
              </c:strCache>
            </c:strRef>
          </c:cat>
          <c:val>
            <c:numRef>
              <c:f>Leht4!$C$50:$D$50</c:f>
              <c:numCache>
                <c:formatCode>General</c:formatCode>
                <c:ptCount val="2"/>
                <c:pt idx="0">
                  <c:v>36310</c:v>
                </c:pt>
                <c:pt idx="1">
                  <c:v>30063</c:v>
                </c:pt>
              </c:numCache>
            </c:numRef>
          </c:val>
        </c:ser>
        <c:ser>
          <c:idx val="3"/>
          <c:order val="3"/>
          <c:tx>
            <c:strRef>
              <c:f>Leht4!$B$51</c:f>
              <c:strCache>
                <c:ptCount val="1"/>
                <c:pt idx="0">
                  <c:v>gümnaasium</c:v>
                </c:pt>
              </c:strCache>
            </c:strRef>
          </c:tx>
          <c:invertIfNegative val="0"/>
          <c:cat>
            <c:strRef>
              <c:f>Leht4!$C$47:$D$47</c:f>
              <c:strCache>
                <c:ptCount val="2"/>
                <c:pt idx="0">
                  <c:v>2008/09</c:v>
                </c:pt>
                <c:pt idx="1">
                  <c:v>2015/16</c:v>
                </c:pt>
              </c:strCache>
            </c:strRef>
          </c:cat>
          <c:val>
            <c:numRef>
              <c:f>Leht4!$C$51:$D$51</c:f>
              <c:numCache>
                <c:formatCode>General</c:formatCode>
                <c:ptCount val="2"/>
                <c:pt idx="0">
                  <c:v>29639</c:v>
                </c:pt>
                <c:pt idx="1">
                  <c:v>25119</c:v>
                </c:pt>
              </c:numCache>
            </c:numRef>
          </c:val>
        </c:ser>
        <c:dLbls>
          <c:showLegendKey val="0"/>
          <c:showVal val="0"/>
          <c:showCatName val="0"/>
          <c:showSerName val="0"/>
          <c:showPercent val="0"/>
          <c:showBubbleSize val="0"/>
        </c:dLbls>
        <c:gapWidth val="150"/>
        <c:overlap val="100"/>
        <c:axId val="138463104"/>
        <c:axId val="138464640"/>
      </c:barChart>
      <c:catAx>
        <c:axId val="138463104"/>
        <c:scaling>
          <c:orientation val="minMax"/>
        </c:scaling>
        <c:delete val="0"/>
        <c:axPos val="b"/>
        <c:majorTickMark val="out"/>
        <c:minorTickMark val="none"/>
        <c:tickLblPos val="nextTo"/>
        <c:crossAx val="138464640"/>
        <c:crosses val="autoZero"/>
        <c:auto val="1"/>
        <c:lblAlgn val="ctr"/>
        <c:lblOffset val="100"/>
        <c:noMultiLvlLbl val="0"/>
      </c:catAx>
      <c:valAx>
        <c:axId val="138464640"/>
        <c:scaling>
          <c:orientation val="minMax"/>
        </c:scaling>
        <c:delete val="0"/>
        <c:axPos val="l"/>
        <c:majorGridlines/>
        <c:numFmt formatCode="General" sourceLinked="1"/>
        <c:majorTickMark val="out"/>
        <c:minorTickMark val="none"/>
        <c:tickLblPos val="nextTo"/>
        <c:crossAx val="138463104"/>
        <c:crosses val="autoZero"/>
        <c:crossBetween val="between"/>
      </c:valAx>
    </c:plotArea>
    <c:legend>
      <c:legendPos val="r"/>
      <c:layout/>
      <c:overlay val="0"/>
    </c:legend>
    <c:plotVisOnly val="1"/>
    <c:dispBlanksAs val="gap"/>
    <c:showDLblsOverMax val="0"/>
  </c:chart>
  <c:txPr>
    <a:bodyPr/>
    <a:lstStyle/>
    <a:p>
      <a:pPr>
        <a:defRPr sz="1800"/>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lineChart>
        <c:grouping val="standard"/>
        <c:varyColors val="0"/>
        <c:ser>
          <c:idx val="0"/>
          <c:order val="0"/>
          <c:tx>
            <c:strRef>
              <c:f>Leht1!$A$92</c:f>
              <c:strCache>
                <c:ptCount val="1"/>
                <c:pt idx="0">
                  <c:v>Eesti</c:v>
                </c:pt>
              </c:strCache>
            </c:strRef>
          </c:tx>
          <c:cat>
            <c:numRef>
              <c:f>Leht1!$B$91:$D$91</c:f>
              <c:numCache>
                <c:formatCode>General</c:formatCode>
                <c:ptCount val="3"/>
                <c:pt idx="0">
                  <c:v>2006</c:v>
                </c:pt>
                <c:pt idx="1">
                  <c:v>2009</c:v>
                </c:pt>
                <c:pt idx="2">
                  <c:v>2012</c:v>
                </c:pt>
              </c:numCache>
            </c:numRef>
          </c:cat>
          <c:val>
            <c:numRef>
              <c:f>Leht1!$B$92:$D$92</c:f>
              <c:numCache>
                <c:formatCode>General</c:formatCode>
                <c:ptCount val="3"/>
                <c:pt idx="0">
                  <c:v>501</c:v>
                </c:pt>
                <c:pt idx="1">
                  <c:v>501</c:v>
                </c:pt>
                <c:pt idx="2">
                  <c:v>516</c:v>
                </c:pt>
              </c:numCache>
            </c:numRef>
          </c:val>
          <c:smooth val="0"/>
        </c:ser>
        <c:ser>
          <c:idx val="1"/>
          <c:order val="1"/>
          <c:tx>
            <c:strRef>
              <c:f>Leht1!$A$93</c:f>
              <c:strCache>
                <c:ptCount val="1"/>
                <c:pt idx="0">
                  <c:v>Soome</c:v>
                </c:pt>
              </c:strCache>
            </c:strRef>
          </c:tx>
          <c:cat>
            <c:numRef>
              <c:f>Leht1!$B$91:$D$91</c:f>
              <c:numCache>
                <c:formatCode>General</c:formatCode>
                <c:ptCount val="3"/>
                <c:pt idx="0">
                  <c:v>2006</c:v>
                </c:pt>
                <c:pt idx="1">
                  <c:v>2009</c:v>
                </c:pt>
                <c:pt idx="2">
                  <c:v>2012</c:v>
                </c:pt>
              </c:numCache>
            </c:numRef>
          </c:cat>
          <c:val>
            <c:numRef>
              <c:f>Leht1!$B$93:$D$93</c:f>
              <c:numCache>
                <c:formatCode>General</c:formatCode>
                <c:ptCount val="3"/>
                <c:pt idx="0">
                  <c:v>547</c:v>
                </c:pt>
                <c:pt idx="1">
                  <c:v>536</c:v>
                </c:pt>
                <c:pt idx="2">
                  <c:v>524</c:v>
                </c:pt>
              </c:numCache>
            </c:numRef>
          </c:val>
          <c:smooth val="0"/>
        </c:ser>
        <c:ser>
          <c:idx val="2"/>
          <c:order val="2"/>
          <c:tx>
            <c:strRef>
              <c:f>Leht1!$A$94</c:f>
              <c:strCache>
                <c:ptCount val="1"/>
                <c:pt idx="0">
                  <c:v>OECD</c:v>
                </c:pt>
              </c:strCache>
            </c:strRef>
          </c:tx>
          <c:cat>
            <c:numRef>
              <c:f>Leht1!$B$91:$D$91</c:f>
              <c:numCache>
                <c:formatCode>General</c:formatCode>
                <c:ptCount val="3"/>
                <c:pt idx="0">
                  <c:v>2006</c:v>
                </c:pt>
                <c:pt idx="1">
                  <c:v>2009</c:v>
                </c:pt>
                <c:pt idx="2">
                  <c:v>2012</c:v>
                </c:pt>
              </c:numCache>
            </c:numRef>
          </c:cat>
          <c:val>
            <c:numRef>
              <c:f>Leht1!$B$94:$D$94</c:f>
              <c:numCache>
                <c:formatCode>General</c:formatCode>
                <c:ptCount val="3"/>
                <c:pt idx="0">
                  <c:v>492</c:v>
                </c:pt>
                <c:pt idx="1">
                  <c:v>494</c:v>
                </c:pt>
                <c:pt idx="2">
                  <c:v>496</c:v>
                </c:pt>
              </c:numCache>
            </c:numRef>
          </c:val>
          <c:smooth val="0"/>
        </c:ser>
        <c:dLbls>
          <c:showLegendKey val="0"/>
          <c:showVal val="0"/>
          <c:showCatName val="0"/>
          <c:showSerName val="0"/>
          <c:showPercent val="0"/>
          <c:showBubbleSize val="0"/>
        </c:dLbls>
        <c:marker val="1"/>
        <c:smooth val="0"/>
        <c:axId val="138504832"/>
        <c:axId val="138510720"/>
      </c:lineChart>
      <c:catAx>
        <c:axId val="138504832"/>
        <c:scaling>
          <c:orientation val="minMax"/>
        </c:scaling>
        <c:delete val="0"/>
        <c:axPos val="b"/>
        <c:numFmt formatCode="General" sourceLinked="1"/>
        <c:majorTickMark val="none"/>
        <c:minorTickMark val="none"/>
        <c:tickLblPos val="nextTo"/>
        <c:crossAx val="138510720"/>
        <c:crosses val="autoZero"/>
        <c:auto val="1"/>
        <c:lblAlgn val="ctr"/>
        <c:lblOffset val="100"/>
        <c:noMultiLvlLbl val="0"/>
      </c:catAx>
      <c:valAx>
        <c:axId val="138510720"/>
        <c:scaling>
          <c:orientation val="minMax"/>
        </c:scaling>
        <c:delete val="0"/>
        <c:axPos val="l"/>
        <c:majorGridlines/>
        <c:numFmt formatCode="General" sourceLinked="1"/>
        <c:majorTickMark val="none"/>
        <c:minorTickMark val="none"/>
        <c:tickLblPos val="nextTo"/>
        <c:crossAx val="138504832"/>
        <c:crosses val="autoZero"/>
        <c:crossBetween val="between"/>
      </c:valAx>
    </c:plotArea>
    <c:legend>
      <c:legendPos val="r"/>
      <c:layout/>
      <c:overlay val="0"/>
    </c:legend>
    <c:plotVisOnly val="1"/>
    <c:dispBlanksAs val="gap"/>
    <c:showDLblsOverMax val="0"/>
  </c:chart>
  <c:txPr>
    <a:bodyPr/>
    <a:lstStyle/>
    <a:p>
      <a:pPr>
        <a:defRPr sz="1800"/>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Leht1!$B$105</c:f>
              <c:strCache>
                <c:ptCount val="1"/>
                <c:pt idx="0">
                  <c:v>Poisid</c:v>
                </c:pt>
              </c:strCache>
            </c:strRef>
          </c:tx>
          <c:invertIfNegative val="0"/>
          <c:cat>
            <c:strRef>
              <c:f>Leht1!$A$106:$A$108</c:f>
              <c:strCache>
                <c:ptCount val="3"/>
                <c:pt idx="0">
                  <c:v>Eesti</c:v>
                </c:pt>
                <c:pt idx="1">
                  <c:v>Soome</c:v>
                </c:pt>
                <c:pt idx="2">
                  <c:v>OECD</c:v>
                </c:pt>
              </c:strCache>
            </c:strRef>
          </c:cat>
          <c:val>
            <c:numRef>
              <c:f>Leht1!$B$106:$B$108</c:f>
              <c:numCache>
                <c:formatCode>General</c:formatCode>
                <c:ptCount val="3"/>
                <c:pt idx="0">
                  <c:v>494</c:v>
                </c:pt>
                <c:pt idx="1">
                  <c:v>494</c:v>
                </c:pt>
                <c:pt idx="2">
                  <c:v>478</c:v>
                </c:pt>
              </c:numCache>
            </c:numRef>
          </c:val>
        </c:ser>
        <c:ser>
          <c:idx val="1"/>
          <c:order val="1"/>
          <c:tx>
            <c:strRef>
              <c:f>Leht1!$C$105</c:f>
              <c:strCache>
                <c:ptCount val="1"/>
                <c:pt idx="0">
                  <c:v>Tüdrukud</c:v>
                </c:pt>
              </c:strCache>
            </c:strRef>
          </c:tx>
          <c:invertIfNegative val="0"/>
          <c:cat>
            <c:strRef>
              <c:f>Leht1!$A$106:$A$108</c:f>
              <c:strCache>
                <c:ptCount val="3"/>
                <c:pt idx="0">
                  <c:v>Eesti</c:v>
                </c:pt>
                <c:pt idx="1">
                  <c:v>Soome</c:v>
                </c:pt>
                <c:pt idx="2">
                  <c:v>OECD</c:v>
                </c:pt>
              </c:strCache>
            </c:strRef>
          </c:cat>
          <c:val>
            <c:numRef>
              <c:f>Leht1!$C$106:$C$108</c:f>
              <c:numCache>
                <c:formatCode>General</c:formatCode>
                <c:ptCount val="3"/>
                <c:pt idx="0">
                  <c:v>538</c:v>
                </c:pt>
                <c:pt idx="1">
                  <c:v>556</c:v>
                </c:pt>
                <c:pt idx="2">
                  <c:v>515</c:v>
                </c:pt>
              </c:numCache>
            </c:numRef>
          </c:val>
        </c:ser>
        <c:dLbls>
          <c:showLegendKey val="0"/>
          <c:showVal val="0"/>
          <c:showCatName val="0"/>
          <c:showSerName val="0"/>
          <c:showPercent val="0"/>
          <c:showBubbleSize val="0"/>
        </c:dLbls>
        <c:gapWidth val="150"/>
        <c:axId val="153291776"/>
        <c:axId val="153297664"/>
      </c:barChart>
      <c:catAx>
        <c:axId val="153291776"/>
        <c:scaling>
          <c:orientation val="minMax"/>
        </c:scaling>
        <c:delete val="0"/>
        <c:axPos val="b"/>
        <c:majorTickMark val="out"/>
        <c:minorTickMark val="none"/>
        <c:tickLblPos val="nextTo"/>
        <c:txPr>
          <a:bodyPr/>
          <a:lstStyle/>
          <a:p>
            <a:pPr>
              <a:defRPr sz="1400"/>
            </a:pPr>
            <a:endParaRPr lang="et-EE"/>
          </a:p>
        </c:txPr>
        <c:crossAx val="153297664"/>
        <c:crosses val="autoZero"/>
        <c:auto val="1"/>
        <c:lblAlgn val="ctr"/>
        <c:lblOffset val="100"/>
        <c:noMultiLvlLbl val="0"/>
      </c:catAx>
      <c:valAx>
        <c:axId val="153297664"/>
        <c:scaling>
          <c:orientation val="minMax"/>
        </c:scaling>
        <c:delete val="0"/>
        <c:axPos val="l"/>
        <c:majorGridlines/>
        <c:numFmt formatCode="General" sourceLinked="1"/>
        <c:majorTickMark val="out"/>
        <c:minorTickMark val="none"/>
        <c:tickLblPos val="nextTo"/>
        <c:txPr>
          <a:bodyPr/>
          <a:lstStyle/>
          <a:p>
            <a:pPr>
              <a:defRPr sz="1400"/>
            </a:pPr>
            <a:endParaRPr lang="et-EE"/>
          </a:p>
        </c:txPr>
        <c:crossAx val="153291776"/>
        <c:crosses val="autoZero"/>
        <c:crossBetween val="between"/>
      </c:valAx>
    </c:plotArea>
    <c:legend>
      <c:legendPos val="r"/>
      <c:overlay val="0"/>
      <c:txPr>
        <a:bodyPr/>
        <a:lstStyle/>
        <a:p>
          <a:pPr>
            <a:defRPr sz="1400"/>
          </a:pPr>
          <a:endParaRPr lang="et-E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1400"/>
                </a:pPr>
                <a:endParaRPr lang="et-EE"/>
              </a:p>
            </c:txPr>
            <c:showLegendKey val="0"/>
            <c:showVal val="1"/>
            <c:showCatName val="0"/>
            <c:showSerName val="0"/>
            <c:showPercent val="0"/>
            <c:showBubbleSize val="0"/>
            <c:showLeaderLines val="0"/>
          </c:dLbls>
          <c:cat>
            <c:strRef>
              <c:f>Leht4!$A$8:$A$9</c:f>
              <c:strCache>
                <c:ptCount val="2"/>
                <c:pt idx="0">
                  <c:v>mehed</c:v>
                </c:pt>
                <c:pt idx="1">
                  <c:v>naised</c:v>
                </c:pt>
              </c:strCache>
            </c:strRef>
          </c:cat>
          <c:val>
            <c:numRef>
              <c:f>Leht4!$B$8:$B$9</c:f>
              <c:numCache>
                <c:formatCode>General</c:formatCode>
                <c:ptCount val="2"/>
                <c:pt idx="0">
                  <c:v>275</c:v>
                </c:pt>
                <c:pt idx="1">
                  <c:v>277</c:v>
                </c:pt>
              </c:numCache>
            </c:numRef>
          </c:val>
        </c:ser>
        <c:dLbls>
          <c:showLegendKey val="0"/>
          <c:showVal val="1"/>
          <c:showCatName val="0"/>
          <c:showSerName val="0"/>
          <c:showPercent val="0"/>
          <c:showBubbleSize val="0"/>
        </c:dLbls>
        <c:gapWidth val="75"/>
        <c:axId val="153339392"/>
        <c:axId val="153340928"/>
      </c:barChart>
      <c:catAx>
        <c:axId val="153339392"/>
        <c:scaling>
          <c:orientation val="minMax"/>
        </c:scaling>
        <c:delete val="0"/>
        <c:axPos val="b"/>
        <c:majorTickMark val="none"/>
        <c:minorTickMark val="none"/>
        <c:tickLblPos val="nextTo"/>
        <c:txPr>
          <a:bodyPr/>
          <a:lstStyle/>
          <a:p>
            <a:pPr>
              <a:defRPr sz="1400"/>
            </a:pPr>
            <a:endParaRPr lang="et-EE"/>
          </a:p>
        </c:txPr>
        <c:crossAx val="153340928"/>
        <c:crosses val="autoZero"/>
        <c:auto val="1"/>
        <c:lblAlgn val="ctr"/>
        <c:lblOffset val="100"/>
        <c:noMultiLvlLbl val="0"/>
      </c:catAx>
      <c:valAx>
        <c:axId val="153340928"/>
        <c:scaling>
          <c:orientation val="minMax"/>
          <c:min val="270"/>
        </c:scaling>
        <c:delete val="0"/>
        <c:axPos val="l"/>
        <c:numFmt formatCode="General" sourceLinked="1"/>
        <c:majorTickMark val="none"/>
        <c:minorTickMark val="none"/>
        <c:tickLblPos val="nextTo"/>
        <c:crossAx val="153339392"/>
        <c:crosses val="autoZero"/>
        <c:crossBetween val="between"/>
        <c:majorUnit val="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txPr>
              <a:bodyPr/>
              <a:lstStyle/>
              <a:p>
                <a:pPr>
                  <a:defRPr sz="1600"/>
                </a:pPr>
                <a:endParaRPr lang="et-EE"/>
              </a:p>
            </c:txPr>
            <c:showLegendKey val="0"/>
            <c:showVal val="1"/>
            <c:showCatName val="0"/>
            <c:showSerName val="0"/>
            <c:showPercent val="0"/>
            <c:showBubbleSize val="0"/>
            <c:showLeaderLines val="0"/>
          </c:dLbls>
          <c:cat>
            <c:strRef>
              <c:f>Leht4!$A$55:$A$60</c:f>
              <c:strCache>
                <c:ptCount val="6"/>
                <c:pt idx="0">
                  <c:v>2010.a</c:v>
                </c:pt>
                <c:pt idx="1">
                  <c:v>2011.a</c:v>
                </c:pt>
                <c:pt idx="2">
                  <c:v>2012.a</c:v>
                </c:pt>
                <c:pt idx="3">
                  <c:v>2013.a</c:v>
                </c:pt>
                <c:pt idx="4">
                  <c:v>2014.a</c:v>
                </c:pt>
                <c:pt idx="5">
                  <c:v>2015.a</c:v>
                </c:pt>
              </c:strCache>
            </c:strRef>
          </c:cat>
          <c:val>
            <c:numRef>
              <c:f>Leht4!$B$55:$B$60</c:f>
              <c:numCache>
                <c:formatCode>General</c:formatCode>
                <c:ptCount val="6"/>
                <c:pt idx="0">
                  <c:v>58.6</c:v>
                </c:pt>
                <c:pt idx="1">
                  <c:v>59.2</c:v>
                </c:pt>
                <c:pt idx="2">
                  <c:v>66.099999999999994</c:v>
                </c:pt>
                <c:pt idx="3">
                  <c:v>65.3</c:v>
                </c:pt>
                <c:pt idx="4">
                  <c:v>64.8</c:v>
                </c:pt>
                <c:pt idx="5">
                  <c:v>64.7</c:v>
                </c:pt>
              </c:numCache>
            </c:numRef>
          </c:val>
        </c:ser>
        <c:dLbls>
          <c:showLegendKey val="0"/>
          <c:showVal val="1"/>
          <c:showCatName val="0"/>
          <c:showSerName val="0"/>
          <c:showPercent val="0"/>
          <c:showBubbleSize val="0"/>
        </c:dLbls>
        <c:gapWidth val="75"/>
        <c:axId val="153862144"/>
        <c:axId val="153863680"/>
      </c:barChart>
      <c:catAx>
        <c:axId val="153862144"/>
        <c:scaling>
          <c:orientation val="minMax"/>
        </c:scaling>
        <c:delete val="0"/>
        <c:axPos val="b"/>
        <c:majorTickMark val="none"/>
        <c:minorTickMark val="none"/>
        <c:tickLblPos val="nextTo"/>
        <c:txPr>
          <a:bodyPr/>
          <a:lstStyle/>
          <a:p>
            <a:pPr>
              <a:defRPr sz="1400"/>
            </a:pPr>
            <a:endParaRPr lang="et-EE"/>
          </a:p>
        </c:txPr>
        <c:crossAx val="153863680"/>
        <c:crosses val="autoZero"/>
        <c:auto val="1"/>
        <c:lblAlgn val="ctr"/>
        <c:lblOffset val="100"/>
        <c:noMultiLvlLbl val="0"/>
      </c:catAx>
      <c:valAx>
        <c:axId val="153863680"/>
        <c:scaling>
          <c:orientation val="minMax"/>
        </c:scaling>
        <c:delete val="0"/>
        <c:axPos val="l"/>
        <c:numFmt formatCode="General" sourceLinked="1"/>
        <c:majorTickMark val="none"/>
        <c:minorTickMark val="none"/>
        <c:tickLblPos val="nextTo"/>
        <c:crossAx val="1538621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826487-46EA-7345-A900-320199BCF9E0}" type="slidenum">
              <a:rPr lang="en-US" smtClean="0"/>
              <a:pPr/>
              <a:t>‹#›</a:t>
            </a:fld>
            <a:endParaRPr lang="en-US"/>
          </a:p>
        </p:txBody>
      </p:sp>
    </p:spTree>
    <p:extLst>
      <p:ext uri="{BB962C8B-B14F-4D97-AF65-F5344CB8AC3E}">
        <p14:creationId xmlns:p14="http://schemas.microsoft.com/office/powerpoint/2010/main" val="2843595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9" name="Text Box 5"/>
          <p:cNvSpPr txBox="1">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0" name="Rectangle 6"/>
          <p:cNvSpPr>
            <a:spLocks noGrp="1" noChangeArrowheads="1"/>
          </p:cNvSpPr>
          <p:nvPr>
            <p:ph type="dt"/>
          </p:nvPr>
        </p:nvSpPr>
        <p:spPr bwMode="auto">
          <a:xfrm>
            <a:off x="3884613" y="0"/>
            <a:ext cx="296545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endParaRPr lang="et-EE"/>
          </a:p>
        </p:txBody>
      </p:sp>
      <p:sp>
        <p:nvSpPr>
          <p:cNvPr id="6151" name="Rectangle 7"/>
          <p:cNvSpPr>
            <a:spLocks noGrp="1" noRot="1" noChangeAspect="1" noChangeArrowheads="1"/>
          </p:cNvSpPr>
          <p:nvPr>
            <p:ph type="sldImg"/>
          </p:nvPr>
        </p:nvSpPr>
        <p:spPr bwMode="auto">
          <a:xfrm>
            <a:off x="1373188" y="1143000"/>
            <a:ext cx="4105275"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52" name="Rectangle 8"/>
          <p:cNvSpPr>
            <a:spLocks noGrp="1" noChangeArrowheads="1"/>
          </p:cNvSpPr>
          <p:nvPr>
            <p:ph type="body"/>
          </p:nvPr>
        </p:nvSpPr>
        <p:spPr bwMode="auto">
          <a:xfrm>
            <a:off x="685800" y="4400550"/>
            <a:ext cx="548005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smtClean="0"/>
          </a:p>
        </p:txBody>
      </p:sp>
      <p:sp>
        <p:nvSpPr>
          <p:cNvPr id="6153" name="Text Box 9"/>
          <p:cNvSpPr txBox="1">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4" name="Rectangle 10"/>
          <p:cNvSpPr>
            <a:spLocks noGrp="1" noChangeArrowheads="1"/>
          </p:cNvSpPr>
          <p:nvPr>
            <p:ph type="sldNum"/>
          </p:nvPr>
        </p:nvSpPr>
        <p:spPr bwMode="auto">
          <a:xfrm>
            <a:off x="3884613" y="8685213"/>
            <a:ext cx="2965450"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fld id="{2E314BED-B06C-4493-9959-73D3F288AF98}" type="slidenum">
              <a:rPr lang="et-EE"/>
              <a:pPr/>
              <a:t>‹#›</a:t>
            </a:fld>
            <a:endParaRPr lang="et-EE"/>
          </a:p>
        </p:txBody>
      </p:sp>
    </p:spTree>
    <p:extLst>
      <p:ext uri="{BB962C8B-B14F-4D97-AF65-F5344CB8AC3E}">
        <p14:creationId xmlns:p14="http://schemas.microsoft.com/office/powerpoint/2010/main" val="998814208"/>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2008/2009 oli 47 994 last, neist 47 198 eestikeelses lasteaias ja 796 keelekümbluslasteaias.</a:t>
            </a:r>
            <a:r>
              <a:rPr lang="et-EE" baseline="0" dirty="0" smtClean="0"/>
              <a:t> 2015/2016 on 56 290, neist 54 075 eestikeelses lasteaias, 2215 keelekümbluslasteaias.</a:t>
            </a:r>
          </a:p>
          <a:p>
            <a:r>
              <a:rPr lang="et-EE" sz="1200" kern="1200" dirty="0" smtClean="0">
                <a:solidFill>
                  <a:srgbClr val="000000"/>
                </a:solidFill>
                <a:latin typeface="Times New Roman" panose="02020603050405020304" pitchFamily="18" charset="0"/>
                <a:ea typeface="+mn-ea"/>
                <a:cs typeface="+mn-cs"/>
              </a:rPr>
              <a:t>„Koolieelse lasteasutuse riikliku õppekava“ järgi on alushariduse eesti keele õppe eesmärgiks tagada lapse toimetulek igapäevases suhtlemises. Eesti keele õppega süvendatakse laste oskust õigesti hääldada, kasutada sobivaid grammatilisi vorme ja asjakohast lauseehitust, antakse lugemise ja kirjutamise esmased oskused ja tekitatakse huvi lastekirjanduse vastu.</a:t>
            </a:r>
            <a:endParaRPr lang="et-EE" baseline="0"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b="1" dirty="0" smtClean="0"/>
              <a:t>Koolieelse lasteasutuse riiklik õppekava ütleb, et 6-7aastane laps </a:t>
            </a:r>
            <a:r>
              <a:rPr lang="et-EE" dirty="0" smtClean="0"/>
              <a:t>tunneb tähti ja veerib kokku 1–2-silbilisi sõnu, tunneb kirjapildis ära mõned sõnad; ometi käivad enamik 6-7aastaseid</a:t>
            </a:r>
            <a:r>
              <a:rPr lang="et-EE" baseline="0" dirty="0" smtClean="0"/>
              <a:t> lapsi lisaks veel eelkoolis, et kooli minnes osata paremini lugeda.</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2</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18</a:t>
            </a:fld>
            <a:endParaRPr lang="et-E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19</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Seda näitavad ka uurimistulemused,</a:t>
            </a:r>
            <a:r>
              <a:rPr lang="et-EE" baseline="0" dirty="0" smtClean="0"/>
              <a:t> et Eesti lapsed oskavad kooli minnes enamasti lugeda. </a:t>
            </a:r>
            <a:r>
              <a:rPr lang="et-EE" dirty="0" smtClean="0"/>
              <a:t>Piret Soodla, Eve Kikas</a:t>
            </a:r>
            <a:r>
              <a:rPr lang="et-EE" baseline="0" dirty="0" smtClean="0"/>
              <a:t> Eestist ja Marja-Liisa </a:t>
            </a:r>
            <a:r>
              <a:rPr lang="et-EE" baseline="0" dirty="0" err="1" smtClean="0"/>
              <a:t>Lerkkanen</a:t>
            </a:r>
            <a:r>
              <a:rPr lang="et-EE" baseline="0" dirty="0" smtClean="0"/>
              <a:t>, Pekka </a:t>
            </a:r>
            <a:r>
              <a:rPr lang="et-EE" baseline="0" dirty="0" err="1" smtClean="0"/>
              <a:t>Niemi</a:t>
            </a:r>
            <a:r>
              <a:rPr lang="et-EE" baseline="0" dirty="0" smtClean="0"/>
              <a:t> jt Soomest. 433 last Eestist ja 353 Soomes </a:t>
            </a:r>
            <a:r>
              <a:rPr lang="et-EE" dirty="0" smtClean="0"/>
              <a:t>Võrdluse kohaselt oskab 39 protsenti Soomes esimesse klassi astujatest juba küllaltki hästi lugeda, samas kui Eestis loevad väga hästi 46 protsenti koolieelikutest. Soome paistab silma ka suure lugemisoskuseta laste arvu poolest – ligi viiendik sealseid esimese klassi õpilasi ei osanud septembri alguses üldse lugeda. Eestis on samas vanuses mittelugejaid aga alla 1 protsendi.</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3</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1.klassi lõpus on aga Soome</a:t>
            </a:r>
            <a:r>
              <a:rPr lang="et-EE" baseline="0" dirty="0" smtClean="0"/>
              <a:t> laste lugemisoskus keskmiselt parem kui Eesti lastel. </a:t>
            </a:r>
            <a:r>
              <a:rPr lang="et-EE" dirty="0" smtClean="0"/>
              <a:t>Eesti lapsed loevad kooli alguses oluliselt kiiremini ning teevad seejuures vähem vigu, </a:t>
            </a:r>
            <a:r>
              <a:rPr lang="et-EE" dirty="0" err="1" smtClean="0"/>
              <a:t>kuid tasemed</a:t>
            </a:r>
            <a:r>
              <a:rPr lang="et-EE" dirty="0" smtClean="0"/>
              <a:t> </a:t>
            </a:r>
            <a:r>
              <a:rPr lang="et-EE" dirty="0" err="1" smtClean="0"/>
              <a:t>ühtlustuvad esimese</a:t>
            </a:r>
            <a:r>
              <a:rPr lang="et-EE" dirty="0" smtClean="0"/>
              <a:t> seitsme kooliskäidud kuu </a:t>
            </a:r>
            <a:r>
              <a:rPr lang="et-EE" dirty="0" err="1" smtClean="0"/>
              <a:t>jooksul.</a:t>
            </a:r>
            <a:r>
              <a:rPr lang="et-EE" baseline="0" dirty="0" err="1" smtClean="0"/>
              <a:t>Varane</a:t>
            </a:r>
            <a:r>
              <a:rPr lang="et-EE" baseline="0" dirty="0" smtClean="0"/>
              <a:t> lugema õpetamine ei anna olulist ega pikaajalist eelist. Koolieelses eas on olulisem lugemise eeloskusi arendada, kujundada suulist eneseväljendusoskust, tekitada huvi raamatute vastu. </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4</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Eesti Lugemisühing on </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5</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Mängude autorid on Eestis töötavad lugemisoskust arendavad spetsialistid – õpetajad, logopeedid, eripedagoogid. Nende mängude loomise on tinginud otsene vajadus lugemisoskust arendavate vahendite järele, mis oleksid ühtlasi lastele huvitavad, pakuksid põnevust ja näeksid kaunid välja. Mängude autorid on mänge kasutanud igapäevases õpetamisprotsessis ning sellega on mängud läbinud aja- ja tööproovi ning tõestanud oma headust. Esimene kogumik ilmus ka soome keelde kohandatult.</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6</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2015/16 on õpilaste arv üldhariduskoolis saavutanud enam-vähem 2008/2009 aasta taseme.</a:t>
            </a:r>
          </a:p>
          <a:p>
            <a:r>
              <a:rPr lang="et-EE" dirty="0" smtClean="0"/>
              <a:t>Uus õppekava</a:t>
            </a:r>
            <a:r>
              <a:rPr lang="et-EE" baseline="0" dirty="0" smtClean="0"/>
              <a:t> alates 2011. aastast. Seda on juba mitmed korrad muudetud, viimane versioon hakkas kehtima 2014, samas puudub põhjalik analüüs.</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7</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8</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Autorid </a:t>
            </a:r>
            <a:r>
              <a:rPr lang="fi-FI" dirty="0" smtClean="0"/>
              <a:t>Martin </a:t>
            </a:r>
            <a:r>
              <a:rPr lang="fi-FI" dirty="0" err="1" smtClean="0"/>
              <a:t>Ehala</a:t>
            </a:r>
            <a:r>
              <a:rPr lang="fi-FI" dirty="0" smtClean="0"/>
              <a:t>, Krista </a:t>
            </a:r>
            <a:r>
              <a:rPr lang="fi-FI" dirty="0" err="1" smtClean="0"/>
              <a:t>Kerge</a:t>
            </a:r>
            <a:r>
              <a:rPr lang="fi-FI" dirty="0" smtClean="0"/>
              <a:t>, Kersti </a:t>
            </a:r>
            <a:r>
              <a:rPr lang="fi-FI" dirty="0" err="1" smtClean="0"/>
              <a:t>Lepajõe</a:t>
            </a:r>
            <a:r>
              <a:rPr lang="fi-FI" dirty="0" smtClean="0"/>
              <a:t>, </a:t>
            </a:r>
            <a:r>
              <a:rPr lang="fi-FI" dirty="0" err="1" smtClean="0"/>
              <a:t>Kadri</a:t>
            </a:r>
            <a:r>
              <a:rPr lang="fi-FI" dirty="0" smtClean="0"/>
              <a:t> </a:t>
            </a:r>
            <a:r>
              <a:rPr lang="fi-FI" dirty="0" err="1" smtClean="0"/>
              <a:t>Sõrmus</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11</a:t>
            </a:fld>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b="1" dirty="0" smtClean="0"/>
              <a:t>Euroopa parima õpiku võistluse BESA </a:t>
            </a:r>
            <a:r>
              <a:rPr lang="et-EE" dirty="0" smtClean="0"/>
              <a:t>(</a:t>
            </a:r>
            <a:r>
              <a:rPr lang="et-EE" dirty="0" err="1" smtClean="0"/>
              <a:t>Best</a:t>
            </a:r>
            <a:r>
              <a:rPr lang="et-EE" dirty="0" smtClean="0"/>
              <a:t> </a:t>
            </a:r>
            <a:r>
              <a:rPr lang="et-EE" dirty="0" err="1" smtClean="0"/>
              <a:t>European</a:t>
            </a:r>
            <a:r>
              <a:rPr lang="et-EE" dirty="0" smtClean="0"/>
              <a:t> </a:t>
            </a:r>
            <a:r>
              <a:rPr lang="et-EE" dirty="0" err="1" smtClean="0"/>
              <a:t>Schoolbook</a:t>
            </a:r>
            <a:r>
              <a:rPr lang="et-EE" dirty="0" smtClean="0"/>
              <a:t> </a:t>
            </a:r>
            <a:r>
              <a:rPr lang="et-EE" dirty="0" err="1" smtClean="0"/>
              <a:t>Awards</a:t>
            </a:r>
            <a:r>
              <a:rPr lang="et-EE" dirty="0" smtClean="0"/>
              <a:t>) </a:t>
            </a:r>
            <a:r>
              <a:rPr lang="et-EE" b="1" dirty="0" smtClean="0"/>
              <a:t>kolmandas kategoorias </a:t>
            </a:r>
            <a:r>
              <a:rPr lang="et-EE" dirty="0" smtClean="0"/>
              <a:t>ehk 12-aastastele ja vanematele lastele mõeldud õppekirjanduse seas </a:t>
            </a:r>
            <a:r>
              <a:rPr lang="et-EE" b="1" dirty="0" smtClean="0"/>
              <a:t>saavutas teise koha Koolibri kirjastuse eesti keele õpik 9. klassile "Peegel"</a:t>
            </a:r>
            <a:r>
              <a:rPr lang="et-EE" dirty="0" smtClean="0"/>
              <a:t> (autorid Reet </a:t>
            </a:r>
            <a:r>
              <a:rPr lang="et-EE" dirty="0" err="1" smtClean="0"/>
              <a:t>Bobõlski</a:t>
            </a:r>
            <a:r>
              <a:rPr lang="et-EE" dirty="0" smtClean="0"/>
              <a:t>, Helin Puksand, Margit </a:t>
            </a:r>
            <a:r>
              <a:rPr lang="et-EE" dirty="0" err="1" smtClean="0"/>
              <a:t>Ross</a:t>
            </a:r>
            <a:r>
              <a:rPr lang="et-EE" dirty="0" smtClean="0"/>
              <a:t>).</a:t>
            </a:r>
            <a:br>
              <a:rPr lang="et-EE" dirty="0" smtClean="0"/>
            </a:br>
            <a:r>
              <a:rPr lang="et-EE" dirty="0" smtClean="0"/>
              <a:t>Õppematerjalide võistlus, mida organiseerivad EEPG (</a:t>
            </a:r>
            <a:r>
              <a:rPr lang="et-EE" dirty="0" err="1" smtClean="0"/>
              <a:t>European</a:t>
            </a:r>
            <a:r>
              <a:rPr lang="et-EE" dirty="0" smtClean="0"/>
              <a:t> </a:t>
            </a:r>
            <a:r>
              <a:rPr lang="et-EE" dirty="0" err="1" smtClean="0"/>
              <a:t>Educational</a:t>
            </a:r>
            <a:r>
              <a:rPr lang="et-EE" dirty="0" smtClean="0"/>
              <a:t> </a:t>
            </a:r>
            <a:r>
              <a:rPr lang="et-EE" dirty="0" err="1" smtClean="0"/>
              <a:t>Publishers</a:t>
            </a:r>
            <a:r>
              <a:rPr lang="et-EE" dirty="0" smtClean="0"/>
              <a:t> </a:t>
            </a:r>
            <a:r>
              <a:rPr lang="et-EE" dirty="0" err="1" smtClean="0"/>
              <a:t>Group</a:t>
            </a:r>
            <a:r>
              <a:rPr lang="et-EE" dirty="0" smtClean="0"/>
              <a:t>), Frankfurdi Raamatumess ja IARTEM (</a:t>
            </a:r>
            <a:r>
              <a:rPr lang="et-EE" dirty="0" err="1" smtClean="0"/>
              <a:t>The</a:t>
            </a:r>
            <a:r>
              <a:rPr lang="et-EE" dirty="0" smtClean="0"/>
              <a:t> International </a:t>
            </a:r>
            <a:r>
              <a:rPr lang="et-EE" dirty="0" err="1" smtClean="0"/>
              <a:t>Association</a:t>
            </a:r>
            <a:r>
              <a:rPr lang="et-EE" dirty="0" smtClean="0"/>
              <a:t> </a:t>
            </a:r>
            <a:r>
              <a:rPr lang="et-EE" dirty="0" err="1" smtClean="0"/>
              <a:t>for</a:t>
            </a:r>
            <a:r>
              <a:rPr lang="et-EE" dirty="0" smtClean="0"/>
              <a:t> </a:t>
            </a:r>
            <a:r>
              <a:rPr lang="et-EE" dirty="0" err="1" smtClean="0"/>
              <a:t>Research</a:t>
            </a:r>
            <a:r>
              <a:rPr lang="et-EE" dirty="0" smtClean="0"/>
              <a:t> on </a:t>
            </a:r>
            <a:r>
              <a:rPr lang="et-EE" dirty="0" err="1" smtClean="0"/>
              <a:t>Textbooks</a:t>
            </a:r>
            <a:r>
              <a:rPr lang="et-EE" dirty="0" smtClean="0"/>
              <a:t> and </a:t>
            </a:r>
            <a:r>
              <a:rPr lang="et-EE" dirty="0" err="1" smtClean="0"/>
              <a:t>Educational</a:t>
            </a:r>
            <a:r>
              <a:rPr lang="et-EE" dirty="0" smtClean="0"/>
              <a:t> Media), toimus sel aastal juba neljandat korda. Võistluse kutse saadetakse kõigile Euroopa õpikukirjastustele; raamatuid ja e-materjale hindab õppekirjanduse ekspertidest koosnev kaheksaliikmeline rahvusvaheline žürii.</a:t>
            </a:r>
          </a:p>
          <a:p>
            <a:r>
              <a:rPr lang="et-EE" dirty="0" smtClean="0"/>
              <a:t>Võistlust korraldab Euroopa õpikukirjastuste ühendus (EEPG) koos IARTEM-i (International </a:t>
            </a:r>
            <a:r>
              <a:rPr lang="et-EE" dirty="0" err="1" smtClean="0"/>
              <a:t>Association</a:t>
            </a:r>
            <a:r>
              <a:rPr lang="et-EE" dirty="0" smtClean="0"/>
              <a:t> </a:t>
            </a:r>
            <a:r>
              <a:rPr lang="et-EE" dirty="0" err="1" smtClean="0"/>
              <a:t>for</a:t>
            </a:r>
            <a:r>
              <a:rPr lang="et-EE" dirty="0" smtClean="0"/>
              <a:t> </a:t>
            </a:r>
            <a:r>
              <a:rPr lang="et-EE" dirty="0" err="1" smtClean="0"/>
              <a:t>Research</a:t>
            </a:r>
            <a:r>
              <a:rPr lang="et-EE" dirty="0" smtClean="0"/>
              <a:t> on </a:t>
            </a:r>
            <a:r>
              <a:rPr lang="et-EE" dirty="0" err="1" smtClean="0"/>
              <a:t>Textbooks</a:t>
            </a:r>
            <a:r>
              <a:rPr lang="et-EE" dirty="0" smtClean="0"/>
              <a:t> and </a:t>
            </a:r>
            <a:r>
              <a:rPr lang="et-EE" dirty="0" err="1" smtClean="0"/>
              <a:t>Educational</a:t>
            </a:r>
            <a:r>
              <a:rPr lang="et-EE" dirty="0" smtClean="0"/>
              <a:t> Media) ja Frankfurdi raamatumessiga alates 2009. aastast. Võistlusel </a:t>
            </a:r>
            <a:r>
              <a:rPr lang="et-EE" dirty="0" err="1" smtClean="0"/>
              <a:t>vōivad</a:t>
            </a:r>
            <a:r>
              <a:rPr lang="et-EE" dirty="0" smtClean="0"/>
              <a:t> osaleda kõik Euroopa õpikukirjastused, materjale hindab kaheksast sõltumatust eksperdist koosnev žürii. Auhind anti kätte 9. oktoobril Frankfurdi raamatumessi raames toimunud pidulikul üritusel.</a:t>
            </a:r>
            <a:endParaRPr lang="et-EE" dirty="0"/>
          </a:p>
        </p:txBody>
      </p:sp>
      <p:sp>
        <p:nvSpPr>
          <p:cNvPr id="4" name="Slaidinumbri kohatäide 3"/>
          <p:cNvSpPr>
            <a:spLocks noGrp="1"/>
          </p:cNvSpPr>
          <p:nvPr>
            <p:ph type="sldNum" idx="10"/>
          </p:nvPr>
        </p:nvSpPr>
        <p:spPr/>
        <p:txBody>
          <a:bodyPr/>
          <a:lstStyle/>
          <a:p>
            <a:fld id="{2E314BED-B06C-4493-9959-73D3F288AF98}" type="slidenum">
              <a:rPr lang="et-EE" smtClean="0"/>
              <a:pPr/>
              <a:t>16</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908720"/>
            <a:ext cx="7704856" cy="2664296"/>
          </a:xfrm>
        </p:spPr>
        <p:txBody>
          <a:bodyPr anchor="b"/>
          <a:lstStyle>
            <a:lvl1pPr algn="l">
              <a:lnSpc>
                <a:spcPct val="70000"/>
              </a:lnSpc>
              <a:defRPr sz="8000" b="0"/>
            </a:lvl1pPr>
          </a:lstStyle>
          <a:p>
            <a:r>
              <a:rPr lang="et-EE" dirty="0" smtClean="0"/>
              <a:t>ESITLUSE</a:t>
            </a:r>
            <a:r>
              <a:rPr lang="en-US" dirty="0" smtClean="0"/>
              <a:t/>
            </a:r>
            <a:br>
              <a:rPr lang="en-US" dirty="0" smtClean="0"/>
            </a:br>
            <a:r>
              <a:rPr lang="en-US" dirty="0" smtClean="0"/>
              <a:t>PEALKIRI</a:t>
            </a:r>
            <a:endParaRPr lang="et-EE" dirty="0"/>
          </a:p>
        </p:txBody>
      </p:sp>
      <p:sp>
        <p:nvSpPr>
          <p:cNvPr id="3" name="Subtitle 2"/>
          <p:cNvSpPr>
            <a:spLocks noGrp="1"/>
          </p:cNvSpPr>
          <p:nvPr>
            <p:ph type="subTitle" idx="1" hasCustomPrompt="1"/>
          </p:nvPr>
        </p:nvSpPr>
        <p:spPr>
          <a:xfrm>
            <a:off x="827584" y="4149080"/>
            <a:ext cx="7704856" cy="1296144"/>
          </a:xfrm>
        </p:spPr>
        <p:txBody>
          <a:bodyPr/>
          <a:lstStyle>
            <a:lvl1pPr marL="0" indent="0" algn="l">
              <a:buNone/>
              <a:defRPr sz="3600" b="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a:t>
            </a:r>
            <a:r>
              <a:rPr lang="et-EE" dirty="0" smtClean="0"/>
              <a:t>UTORI NIMI</a:t>
            </a:r>
            <a:r>
              <a:rPr lang="en-US" dirty="0" smtClean="0"/>
              <a:t> </a:t>
            </a:r>
          </a:p>
          <a:p>
            <a:r>
              <a:rPr lang="et-EE" dirty="0" smtClean="0"/>
              <a:t>Kuupäev</a:t>
            </a:r>
            <a:endParaRPr lang="et-EE" dirty="0"/>
          </a:p>
        </p:txBody>
      </p:sp>
    </p:spTree>
    <p:extLst>
      <p:ext uri="{BB962C8B-B14F-4D97-AF65-F5344CB8AC3E}">
        <p14:creationId xmlns:p14="http://schemas.microsoft.com/office/powerpoint/2010/main" val="1109874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34558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75557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1.</a:t>
            </a:r>
            <a:endParaRPr lang="en-US" sz="6600" dirty="0"/>
          </a:p>
        </p:txBody>
      </p:sp>
    </p:spTree>
    <p:extLst>
      <p:ext uri="{BB962C8B-B14F-4D97-AF65-F5344CB8AC3E}">
        <p14:creationId xmlns:p14="http://schemas.microsoft.com/office/powerpoint/2010/main" val="41333027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613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345613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2.</a:t>
            </a:r>
            <a:endParaRPr lang="en-US" sz="6600" dirty="0"/>
          </a:p>
        </p:txBody>
      </p:sp>
    </p:spTree>
    <p:extLst>
      <p:ext uri="{BB962C8B-B14F-4D97-AF65-F5344CB8AC3E}">
        <p14:creationId xmlns:p14="http://schemas.microsoft.com/office/powerpoint/2010/main" val="2043889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432"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345613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6120432"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3.</a:t>
            </a:r>
            <a:endParaRPr lang="en-US" sz="6600" dirty="0"/>
          </a:p>
        </p:txBody>
      </p:sp>
    </p:spTree>
    <p:extLst>
      <p:ext uri="{BB962C8B-B14F-4D97-AF65-F5344CB8AC3E}">
        <p14:creationId xmlns:p14="http://schemas.microsoft.com/office/powerpoint/2010/main" val="2574835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9048"/>
            <a:ext cx="8223250" cy="1138239"/>
          </a:xfrm>
        </p:spPr>
        <p:txBody>
          <a:bodyPr anchor="t"/>
          <a:lstStyle>
            <a:lvl1pPr algn="r">
              <a:defRPr sz="4800">
                <a:solidFill>
                  <a:srgbClr val="B20533"/>
                </a:solidFill>
              </a:defRPr>
            </a:lvl1pPr>
          </a:lstStyle>
          <a:p>
            <a:r>
              <a:rPr lang="et-EE" dirty="0" smtClean="0"/>
              <a:t>Tabeli pealkiri</a:t>
            </a:r>
            <a:endParaRPr lang="en-US" dirty="0"/>
          </a:p>
        </p:txBody>
      </p:sp>
      <p:sp>
        <p:nvSpPr>
          <p:cNvPr id="4" name="Table Placeholder 3"/>
          <p:cNvSpPr>
            <a:spLocks noGrp="1"/>
          </p:cNvSpPr>
          <p:nvPr>
            <p:ph type="tbl" sz="quarter" idx="10"/>
          </p:nvPr>
        </p:nvSpPr>
        <p:spPr>
          <a:xfrm>
            <a:off x="468315" y="1773337"/>
            <a:ext cx="8207375" cy="3671887"/>
          </a:xfrm>
        </p:spPr>
        <p:txBody>
          <a:bodyPr/>
          <a:lstStyle>
            <a:lvl1pPr marL="0" indent="0">
              <a:buNone/>
              <a:defRPr/>
            </a:lvl1pPr>
          </a:lstStyle>
          <a:p>
            <a:endParaRPr lang="en-US" dirty="0"/>
          </a:p>
        </p:txBody>
      </p:sp>
    </p:spTree>
    <p:extLst>
      <p:ext uri="{BB962C8B-B14F-4D97-AF65-F5344CB8AC3E}">
        <p14:creationId xmlns:p14="http://schemas.microsoft.com/office/powerpoint/2010/main" val="3389202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46800" y="188640"/>
            <a:ext cx="2997200" cy="2997200"/>
          </a:xfrm>
        </p:spPr>
        <p:txBody>
          <a:bodyPr/>
          <a:lstStyle>
            <a:lvl1pPr marL="0" indent="0">
              <a:buNone/>
              <a:defRPr/>
            </a:lvl1pPr>
          </a:lstStyle>
          <a:p>
            <a:endParaRPr lang="en-US" dirty="0"/>
          </a:p>
        </p:txBody>
      </p:sp>
      <p:sp>
        <p:nvSpPr>
          <p:cNvPr id="2" name="Title 1"/>
          <p:cNvSpPr>
            <a:spLocks noGrp="1"/>
          </p:cNvSpPr>
          <p:nvPr>
            <p:ph type="title" hasCustomPrompt="1"/>
          </p:nvPr>
        </p:nvSpPr>
        <p:spPr>
          <a:xfrm>
            <a:off x="683568" y="548680"/>
            <a:ext cx="4978896" cy="576064"/>
          </a:xfrm>
        </p:spPr>
        <p:txBody>
          <a:bodyPr anchor="t"/>
          <a:lstStyle>
            <a:lvl1pPr>
              <a:defRPr>
                <a:solidFill>
                  <a:srgbClr val="B20533"/>
                </a:solidFill>
              </a:defRPr>
            </a:lvl1pPr>
          </a:lstStyle>
          <a:p>
            <a:r>
              <a:rPr lang="et-EE" dirty="0" smtClean="0"/>
              <a:t>PEALKIRI</a:t>
            </a:r>
            <a:endParaRPr lang="en-US" dirty="0"/>
          </a:p>
        </p:txBody>
      </p:sp>
      <p:sp>
        <p:nvSpPr>
          <p:cNvPr id="6" name="Text Placeholder 5"/>
          <p:cNvSpPr>
            <a:spLocks noGrp="1"/>
          </p:cNvSpPr>
          <p:nvPr>
            <p:ph type="body" sz="quarter" idx="11"/>
          </p:nvPr>
        </p:nvSpPr>
        <p:spPr>
          <a:xfrm>
            <a:off x="682590" y="1484784"/>
            <a:ext cx="4967287" cy="3888432"/>
          </a:xfrm>
        </p:spPr>
        <p:txBody>
          <a:bodyPr anchor="t"/>
          <a:lstStyle/>
          <a:p>
            <a:pPr lvl="0"/>
            <a:r>
              <a:rPr lang="et-EE" dirty="0" smtClean="0"/>
              <a:t>Click to edit Master text styles</a:t>
            </a:r>
          </a:p>
        </p:txBody>
      </p:sp>
    </p:spTree>
    <p:extLst>
      <p:ext uri="{BB962C8B-B14F-4D97-AF65-F5344CB8AC3E}">
        <p14:creationId xmlns:p14="http://schemas.microsoft.com/office/powerpoint/2010/main" val="2337975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 name="Picture Placeholder 5"/>
          <p:cNvSpPr>
            <a:spLocks noGrp="1"/>
          </p:cNvSpPr>
          <p:nvPr>
            <p:ph type="pic" sz="quarter" idx="10"/>
          </p:nvPr>
        </p:nvSpPr>
        <p:spPr>
          <a:xfrm>
            <a:off x="611188" y="548059"/>
            <a:ext cx="3529012" cy="3529013"/>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4500563" y="548059"/>
            <a:ext cx="3959225" cy="3529013"/>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10086360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 name="Text Placeholder 7"/>
          <p:cNvSpPr>
            <a:spLocks noGrp="1"/>
          </p:cNvSpPr>
          <p:nvPr>
            <p:ph type="body" sz="quarter" idx="11"/>
          </p:nvPr>
        </p:nvSpPr>
        <p:spPr>
          <a:xfrm>
            <a:off x="4788023" y="692075"/>
            <a:ext cx="3744416"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Text Placeholder 7"/>
          <p:cNvSpPr>
            <a:spLocks noGrp="1"/>
          </p:cNvSpPr>
          <p:nvPr>
            <p:ph type="body" sz="quarter" idx="12"/>
          </p:nvPr>
        </p:nvSpPr>
        <p:spPr>
          <a:xfrm>
            <a:off x="611560" y="692075"/>
            <a:ext cx="3745048"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4145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5832400" y="3033762"/>
            <a:ext cx="2340000" cy="2340000"/>
          </a:xfrm>
        </p:spPr>
        <p:txBody>
          <a:bodyPr/>
          <a:lstStyle/>
          <a:p>
            <a:endParaRPr lang="en-US" dirty="0" smtClean="0"/>
          </a:p>
          <a:p>
            <a:endParaRPr lang="en-US" dirty="0"/>
          </a:p>
        </p:txBody>
      </p:sp>
      <p:sp>
        <p:nvSpPr>
          <p:cNvPr id="7" name="Picture Placeholder 6"/>
          <p:cNvSpPr>
            <a:spLocks noGrp="1"/>
          </p:cNvSpPr>
          <p:nvPr>
            <p:ph type="pic" sz="quarter" idx="12"/>
          </p:nvPr>
        </p:nvSpPr>
        <p:spPr>
          <a:xfrm>
            <a:off x="863277" y="548680"/>
            <a:ext cx="4824413" cy="4824413"/>
          </a:xfrm>
        </p:spPr>
        <p:txBody>
          <a:bodyPr/>
          <a:lstStyle>
            <a:lvl1pPr marL="0" indent="0">
              <a:buNone/>
              <a:defRPr/>
            </a:lvl1pPr>
          </a:lstStyle>
          <a:p>
            <a:endParaRPr lang="en-US" dirty="0"/>
          </a:p>
        </p:txBody>
      </p:sp>
      <p:sp>
        <p:nvSpPr>
          <p:cNvPr id="8" name="Picture Placeholder 4"/>
          <p:cNvSpPr>
            <a:spLocks noGrp="1"/>
          </p:cNvSpPr>
          <p:nvPr>
            <p:ph type="pic" sz="quarter" idx="13"/>
          </p:nvPr>
        </p:nvSpPr>
        <p:spPr>
          <a:xfrm>
            <a:off x="5832400" y="549226"/>
            <a:ext cx="2340000" cy="2340000"/>
          </a:xfrm>
        </p:spPr>
        <p:txBody>
          <a:bodyPr/>
          <a:lstStyle/>
          <a:p>
            <a:endParaRPr lang="en-US" dirty="0" smtClean="0"/>
          </a:p>
          <a:p>
            <a:endParaRPr lang="en-US" dirty="0"/>
          </a:p>
        </p:txBody>
      </p:sp>
    </p:spTree>
    <p:extLst>
      <p:ext uri="{BB962C8B-B14F-4D97-AF65-F5344CB8AC3E}">
        <p14:creationId xmlns:p14="http://schemas.microsoft.com/office/powerpoint/2010/main" val="4453602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32" y="692696"/>
            <a:ext cx="3532386" cy="4608512"/>
          </a:xfrm>
        </p:spPr>
        <p:txBody>
          <a:bodyPr/>
          <a:lstStyle>
            <a:lvl1pPr indent="0">
              <a:lnSpc>
                <a:spcPct val="150000"/>
              </a:lnSpc>
              <a:defRPr sz="2400" baseline="0"/>
            </a:lvl1pPr>
          </a:lstStyle>
          <a:p>
            <a:r>
              <a:rPr lang="et-EE" dirty="0" smtClean="0"/>
              <a:t>Brändiga seotud info</a:t>
            </a:r>
            <a:endParaRPr lang="en-US" dirty="0"/>
          </a:p>
        </p:txBody>
      </p:sp>
      <p:pic>
        <p:nvPicPr>
          <p:cNvPr id="3" name="Picture 2" descr="uutmoodi akadeemiline vektor.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934" y="548680"/>
            <a:ext cx="4569269" cy="5328592"/>
          </a:xfrm>
          <a:prstGeom prst="rect">
            <a:avLst/>
          </a:prstGeom>
        </p:spPr>
      </p:pic>
    </p:spTree>
    <p:extLst>
      <p:ext uri="{BB962C8B-B14F-4D97-AF65-F5344CB8AC3E}">
        <p14:creationId xmlns:p14="http://schemas.microsoft.com/office/powerpoint/2010/main" val="41153195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1560" y="1412776"/>
            <a:ext cx="7886700" cy="2880320"/>
          </a:xfrm>
        </p:spPr>
        <p:txBody>
          <a:bodyPr/>
          <a:lstStyle>
            <a:lvl1pPr marL="0" marR="0" indent="0" algn="ctr" defTabSz="449263" rtl="0" eaLnBrk="1" fontAlgn="base" latinLnBrk="0" hangingPunct="1">
              <a:lnSpc>
                <a:spcPct val="100000"/>
              </a:lnSpc>
              <a:spcBef>
                <a:spcPts val="0"/>
              </a:spcBef>
              <a:spcAft>
                <a:spcPts val="0"/>
              </a:spcAft>
              <a:buClr>
                <a:srgbClr val="B20533"/>
              </a:buClr>
              <a:buSzPct val="100000"/>
              <a:buFont typeface="Lucida Grande"/>
              <a:buNone/>
              <a:tabLst/>
              <a:defRPr sz="3600"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err="1" smtClean="0"/>
              <a:t>Tere</a:t>
            </a:r>
            <a:r>
              <a:rPr lang="en-US" dirty="0" smtClean="0"/>
              <a:t> </a:t>
            </a:r>
            <a:r>
              <a:rPr lang="en-US" dirty="0" err="1" smtClean="0"/>
              <a:t>tulemast</a:t>
            </a:r>
            <a:r>
              <a:rPr lang="en-US" dirty="0" smtClean="0"/>
              <a:t>!</a:t>
            </a:r>
          </a:p>
          <a:p>
            <a:pPr lvl="0"/>
            <a:endParaRPr lang="en-US" dirty="0" smtClean="0"/>
          </a:p>
          <a:p>
            <a:pPr lvl="0"/>
            <a:r>
              <a:rPr lang="en-US" dirty="0" err="1" smtClean="0"/>
              <a:t>Narva</a:t>
            </a:r>
            <a:r>
              <a:rPr lang="en-US" dirty="0" smtClean="0"/>
              <a:t> </a:t>
            </a:r>
            <a:r>
              <a:rPr lang="en-US" dirty="0" err="1" smtClean="0"/>
              <a:t>mnt</a:t>
            </a:r>
            <a:r>
              <a:rPr lang="en-US" dirty="0" smtClean="0"/>
              <a:t> 25, </a:t>
            </a:r>
            <a:r>
              <a:rPr lang="et-EE" dirty="0" smtClean="0"/>
              <a:t>10120 </a:t>
            </a:r>
            <a:r>
              <a:rPr lang="en-US" dirty="0" smtClean="0"/>
              <a:t>Tallinn </a:t>
            </a:r>
          </a:p>
          <a:p>
            <a:pPr lvl="0"/>
            <a:r>
              <a:rPr lang="en-US" dirty="0" smtClean="0"/>
              <a:t>www.tlu.ee</a:t>
            </a:r>
          </a:p>
          <a:p>
            <a:pPr lvl="0"/>
            <a:r>
              <a:rPr lang="en-US" dirty="0" err="1" smtClean="0"/>
              <a:t>tlu@tlu.ee</a:t>
            </a:r>
            <a:endParaRPr lang="en-US" dirty="0" smtClean="0"/>
          </a:p>
          <a:p>
            <a:pPr lvl="0"/>
            <a:endParaRPr lang="en-US" dirty="0" smtClean="0"/>
          </a:p>
        </p:txBody>
      </p:sp>
      <p:sp>
        <p:nvSpPr>
          <p:cNvPr id="4" name="Line 2"/>
          <p:cNvSpPr>
            <a:spLocks noChangeShapeType="1"/>
          </p:cNvSpPr>
          <p:nvPr userDrawn="1"/>
        </p:nvSpPr>
        <p:spPr bwMode="auto">
          <a:xfrm>
            <a:off x="611560" y="5157192"/>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62675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047" y="476672"/>
            <a:ext cx="7886700" cy="3384376"/>
          </a:xfrm>
        </p:spPr>
        <p:txBody>
          <a:bodyPr anchor="b"/>
          <a:lstStyle>
            <a:lvl1pPr algn="ctr">
              <a:lnSpc>
                <a:spcPct val="75000"/>
              </a:lnSpc>
              <a:defRPr sz="8000" b="0"/>
            </a:lvl1pPr>
          </a:lstStyle>
          <a:p>
            <a:r>
              <a:rPr lang="et-EE" dirty="0" smtClean="0"/>
              <a:t>Vahepeal</a:t>
            </a:r>
            <a:r>
              <a:rPr lang="en-US" dirty="0" err="1" smtClean="0"/>
              <a:t>kiri</a:t>
            </a:r>
            <a:endParaRPr lang="et-EE" dirty="0"/>
          </a:p>
        </p:txBody>
      </p:sp>
      <p:sp>
        <p:nvSpPr>
          <p:cNvPr id="3" name="Text Placeholder 2"/>
          <p:cNvSpPr>
            <a:spLocks noGrp="1"/>
          </p:cNvSpPr>
          <p:nvPr>
            <p:ph type="body" idx="1" hasCustomPrompt="1"/>
          </p:nvPr>
        </p:nvSpPr>
        <p:spPr>
          <a:xfrm>
            <a:off x="594047" y="4581129"/>
            <a:ext cx="7886700" cy="864096"/>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err="1" smtClean="0"/>
              <a:t>Alapealkiri</a:t>
            </a:r>
            <a:r>
              <a:rPr lang="en-US" dirty="0" smtClean="0"/>
              <a:t> / </a:t>
            </a:r>
            <a:r>
              <a:rPr lang="en-US" dirty="0" err="1" smtClean="0"/>
              <a:t>Autori</a:t>
            </a:r>
            <a:r>
              <a:rPr lang="en-US" dirty="0" smtClean="0"/>
              <a:t> </a:t>
            </a:r>
            <a:r>
              <a:rPr lang="en-US" dirty="0" err="1" smtClean="0"/>
              <a:t>Nimi</a:t>
            </a:r>
            <a:r>
              <a:rPr lang="et-EE" dirty="0" smtClean="0"/>
              <a:t> / Kuupäev</a:t>
            </a:r>
            <a:endParaRPr lang="en-US" dirty="0" smtClean="0"/>
          </a:p>
        </p:txBody>
      </p:sp>
      <p:sp>
        <p:nvSpPr>
          <p:cNvPr id="4" name="Line 2"/>
          <p:cNvSpPr>
            <a:spLocks noChangeShapeType="1"/>
          </p:cNvSpPr>
          <p:nvPr userDrawn="1"/>
        </p:nvSpPr>
        <p:spPr bwMode="auto">
          <a:xfrm>
            <a:off x="589287" y="4149081"/>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3043030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Pealkiri</a:t>
            </a:r>
            <a:endParaRPr lang="et-EE" dirty="0"/>
          </a:p>
        </p:txBody>
      </p:sp>
      <p:sp>
        <p:nvSpPr>
          <p:cNvPr id="3" name="Content Placeholder 2"/>
          <p:cNvSpPr>
            <a:spLocks noGrp="1"/>
          </p:cNvSpPr>
          <p:nvPr>
            <p:ph idx="1"/>
          </p:nvPr>
        </p:nvSpPr>
        <p:spPr>
          <a:xfrm>
            <a:off x="457200" y="1604963"/>
            <a:ext cx="8223250" cy="3984277"/>
          </a:xfrm>
        </p:spPr>
        <p:txBody>
          <a:bodyPr/>
          <a:lstStyle>
            <a:lvl1pPr>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5584984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Pealkiri</a:t>
            </a:r>
            <a:endParaRPr lang="et-EE" dirty="0"/>
          </a:p>
        </p:txBody>
      </p:sp>
      <p:sp>
        <p:nvSpPr>
          <p:cNvPr id="3" name="Content Placeholder 2"/>
          <p:cNvSpPr>
            <a:spLocks noGrp="1"/>
          </p:cNvSpPr>
          <p:nvPr>
            <p:ph sz="half" idx="1" hasCustomPrompt="1"/>
          </p:nvPr>
        </p:nvSpPr>
        <p:spPr>
          <a:xfrm>
            <a:off x="457202"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half" idx="2" hasCustomPrompt="1"/>
          </p:nvPr>
        </p:nvSpPr>
        <p:spPr>
          <a:xfrm>
            <a:off x="4645027"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38459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lvl1pPr>
              <a:defRPr>
                <a:solidFill>
                  <a:srgbClr val="B20533"/>
                </a:solidFill>
              </a:defRPr>
            </a:lvl1pPr>
          </a:lstStyle>
          <a:p>
            <a:r>
              <a:rPr lang="et-EE" dirty="0" smtClean="0"/>
              <a:t>Pealkiri</a:t>
            </a:r>
            <a:endParaRPr lang="et-EE" dirty="0"/>
          </a:p>
        </p:txBody>
      </p:sp>
      <p:sp>
        <p:nvSpPr>
          <p:cNvPr id="3" name="Text Placeholder 2"/>
          <p:cNvSpPr>
            <a:spLocks noGrp="1"/>
          </p:cNvSpPr>
          <p:nvPr>
            <p:ph type="body" idx="1" hasCustomPrompt="1"/>
          </p:nvPr>
        </p:nvSpPr>
        <p:spPr>
          <a:xfrm>
            <a:off x="630240" y="1681163"/>
            <a:ext cx="3868737"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Vahepealkiri</a:t>
            </a:r>
            <a:endParaRPr lang="en-US" dirty="0" smtClean="0"/>
          </a:p>
        </p:txBody>
      </p:sp>
      <p:sp>
        <p:nvSpPr>
          <p:cNvPr id="4" name="Content Placeholder 3"/>
          <p:cNvSpPr>
            <a:spLocks noGrp="1"/>
          </p:cNvSpPr>
          <p:nvPr>
            <p:ph sz="half" idx="2" hasCustomPrompt="1"/>
          </p:nvPr>
        </p:nvSpPr>
        <p:spPr>
          <a:xfrm>
            <a:off x="630240" y="2505075"/>
            <a:ext cx="3868737"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5" name="Text Placeholder 4"/>
          <p:cNvSpPr>
            <a:spLocks noGrp="1"/>
          </p:cNvSpPr>
          <p:nvPr>
            <p:ph type="body" sz="quarter" idx="3" hasCustomPrompt="1"/>
          </p:nvPr>
        </p:nvSpPr>
        <p:spPr>
          <a:xfrm>
            <a:off x="4629150" y="1681163"/>
            <a:ext cx="3887788"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Vahepealkiri</a:t>
            </a:r>
            <a:endParaRPr lang="en-US" dirty="0" smtClean="0"/>
          </a:p>
        </p:txBody>
      </p:sp>
      <p:sp>
        <p:nvSpPr>
          <p:cNvPr id="6" name="Content Placeholder 5"/>
          <p:cNvSpPr>
            <a:spLocks noGrp="1"/>
          </p:cNvSpPr>
          <p:nvPr>
            <p:ph sz="quarter" idx="4" hasCustomPrompt="1"/>
          </p:nvPr>
        </p:nvSpPr>
        <p:spPr>
          <a:xfrm>
            <a:off x="4629150" y="2505075"/>
            <a:ext cx="3887788"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451621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t-EE" sz="3400" i="1" dirty="0"/>
          </a:p>
        </p:txBody>
      </p:sp>
    </p:spTree>
    <p:extLst>
      <p:ext uri="{BB962C8B-B14F-4D97-AF65-F5344CB8AC3E}">
        <p14:creationId xmlns:p14="http://schemas.microsoft.com/office/powerpoint/2010/main" val="355182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40" y="457200"/>
            <a:ext cx="2949575" cy="1600200"/>
          </a:xfrm>
        </p:spPr>
        <p:txBody>
          <a:bodyPr anchor="t"/>
          <a:lstStyle>
            <a:lvl1pPr>
              <a:defRPr sz="3200"/>
            </a:lvl1pPr>
          </a:lstStyle>
          <a:p>
            <a:r>
              <a:rPr lang="en-US" dirty="0" err="1" smtClean="0"/>
              <a:t>Väide</a:t>
            </a:r>
            <a:endParaRPr lang="et-EE" dirty="0"/>
          </a:p>
        </p:txBody>
      </p:sp>
      <p:sp>
        <p:nvSpPr>
          <p:cNvPr id="3" name="Content Placeholder 2"/>
          <p:cNvSpPr>
            <a:spLocks noGrp="1"/>
          </p:cNvSpPr>
          <p:nvPr>
            <p:ph idx="1" hasCustomPrompt="1"/>
          </p:nvPr>
        </p:nvSpPr>
        <p:spPr>
          <a:xfrm>
            <a:off x="3851920" y="457200"/>
            <a:ext cx="4629150" cy="520404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smtClean="0"/>
              <a:t>Oluline</a:t>
            </a:r>
            <a:r>
              <a:rPr lang="en-US" dirty="0" smtClean="0"/>
              <a:t> </a:t>
            </a:r>
            <a:r>
              <a:rPr lang="en-US" dirty="0" err="1" smtClean="0"/>
              <a:t>sõnum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ext Placeholder 3"/>
          <p:cNvSpPr>
            <a:spLocks noGrp="1"/>
          </p:cNvSpPr>
          <p:nvPr>
            <p:ph type="body" sz="half" idx="2"/>
          </p:nvPr>
        </p:nvSpPr>
        <p:spPr>
          <a:xfrm>
            <a:off x="630240" y="2057401"/>
            <a:ext cx="2949575" cy="3603847"/>
          </a:xfrm>
        </p:spPr>
        <p:txBody>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99672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6096" y="476672"/>
            <a:ext cx="3168352" cy="1584176"/>
          </a:xfrm>
        </p:spPr>
        <p:txBody>
          <a:bodyPr anchor="t"/>
          <a:lstStyle>
            <a:lvl1pPr>
              <a:defRPr sz="3200"/>
            </a:lvl1pPr>
          </a:lstStyle>
          <a:p>
            <a:r>
              <a:rPr lang="en-US" dirty="0" err="1" smtClean="0"/>
              <a:t>Pildi</a:t>
            </a:r>
            <a:r>
              <a:rPr lang="en-US" dirty="0" smtClean="0"/>
              <a:t> </a:t>
            </a:r>
            <a:r>
              <a:rPr lang="en-US" dirty="0" err="1" smtClean="0"/>
              <a:t>pealkiri</a:t>
            </a:r>
            <a:endParaRPr lang="et-EE" dirty="0"/>
          </a:p>
        </p:txBody>
      </p:sp>
      <p:sp>
        <p:nvSpPr>
          <p:cNvPr id="3" name="Picture Placeholder 2"/>
          <p:cNvSpPr>
            <a:spLocks noGrp="1"/>
          </p:cNvSpPr>
          <p:nvPr>
            <p:ph type="pic" idx="1"/>
          </p:nvPr>
        </p:nvSpPr>
        <p:spPr>
          <a:xfrm>
            <a:off x="467544" y="476672"/>
            <a:ext cx="4629150" cy="4896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5436096" y="2276872"/>
            <a:ext cx="3168352" cy="3096344"/>
          </a:xfrm>
        </p:spPr>
        <p:txBody>
          <a:bodyPr/>
          <a:lstStyle>
            <a:lvl1pPr marL="0" indent="0">
              <a:buNone/>
              <a:defRPr sz="2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7917050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Rectangle 4"/>
          <p:cNvSpPr/>
          <p:nvPr userDrawn="1"/>
        </p:nvSpPr>
        <p:spPr bwMode="auto">
          <a:xfrm>
            <a:off x="6444208" y="0"/>
            <a:ext cx="2699792" cy="2780928"/>
          </a:xfrm>
          <a:prstGeom prst="rect">
            <a:avLst/>
          </a:prstGeom>
          <a:solidFill>
            <a:srgbClr val="B205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endParaRPr>
          </a:p>
        </p:txBody>
      </p:sp>
      <p:sp>
        <p:nvSpPr>
          <p:cNvPr id="8" name="Text Placeholder 7"/>
          <p:cNvSpPr>
            <a:spLocks noGrp="1"/>
          </p:cNvSpPr>
          <p:nvPr>
            <p:ph type="body" sz="quarter" idx="10"/>
          </p:nvPr>
        </p:nvSpPr>
        <p:spPr>
          <a:xfrm>
            <a:off x="611188" y="620688"/>
            <a:ext cx="5329237" cy="4896544"/>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0" name="Picture Placeholder 9"/>
          <p:cNvSpPr>
            <a:spLocks noGrp="1"/>
          </p:cNvSpPr>
          <p:nvPr>
            <p:ph type="pic" sz="quarter" idx="11"/>
          </p:nvPr>
        </p:nvSpPr>
        <p:spPr>
          <a:xfrm>
            <a:off x="6443663" y="2780928"/>
            <a:ext cx="2700337" cy="2700338"/>
          </a:xfrm>
        </p:spPr>
        <p:txBody>
          <a:bodyPr/>
          <a:lstStyle>
            <a:lvl1pPr marL="0" indent="0">
              <a:buNone/>
              <a:defRPr/>
            </a:lvl1pPr>
          </a:lstStyle>
          <a:p>
            <a:endParaRPr lang="en-US" dirty="0"/>
          </a:p>
        </p:txBody>
      </p:sp>
      <p:sp>
        <p:nvSpPr>
          <p:cNvPr id="13" name="Title 1"/>
          <p:cNvSpPr>
            <a:spLocks noGrp="1"/>
          </p:cNvSpPr>
          <p:nvPr>
            <p:ph type="title" hasCustomPrompt="1"/>
          </p:nvPr>
        </p:nvSpPr>
        <p:spPr>
          <a:xfrm>
            <a:off x="6732240" y="260648"/>
            <a:ext cx="2088232" cy="2232248"/>
          </a:xfrm>
        </p:spPr>
        <p:txBody>
          <a:bodyPr anchor="ctr"/>
          <a:lstStyle>
            <a:lvl1pPr>
              <a:defRPr sz="4800" baseline="0">
                <a:solidFill>
                  <a:schemeClr val="bg1"/>
                </a:solidFill>
              </a:defRPr>
            </a:lvl1pPr>
          </a:lstStyle>
          <a:p>
            <a:r>
              <a:rPr lang="en-US" dirty="0" smtClean="0"/>
              <a:t>TÄHTIS</a:t>
            </a:r>
            <a:br>
              <a:rPr lang="en-US" dirty="0" smtClean="0"/>
            </a:br>
            <a:r>
              <a:rPr lang="et-EE" dirty="0" smtClean="0"/>
              <a:t>INFO</a:t>
            </a:r>
            <a:endParaRPr lang="et-EE" dirty="0"/>
          </a:p>
        </p:txBody>
      </p:sp>
    </p:spTree>
    <p:extLst>
      <p:ext uri="{BB962C8B-B14F-4D97-AF65-F5344CB8AC3E}">
        <p14:creationId xmlns:p14="http://schemas.microsoft.com/office/powerpoint/2010/main" val="813277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70515" y="5400677"/>
            <a:ext cx="3773487" cy="1450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5" name="Rectangle 1"/>
          <p:cNvSpPr>
            <a:spLocks noChangeArrowheads="1"/>
          </p:cNvSpPr>
          <p:nvPr/>
        </p:nvSpPr>
        <p:spPr bwMode="auto">
          <a:xfrm>
            <a:off x="3486150" y="1"/>
            <a:ext cx="5670550" cy="188640"/>
          </a:xfrm>
          <a:prstGeom prst="rect">
            <a:avLst/>
          </a:prstGeom>
          <a:solidFill>
            <a:srgbClr val="B20533"/>
          </a:solidFill>
          <a:ln>
            <a:noFill/>
          </a:ln>
          <a:effectLst/>
          <a:extLst/>
        </p:spPr>
        <p:txBody>
          <a:bodyPr wrap="none" anchor="ctr"/>
          <a:lstStyle/>
          <a:p>
            <a:endParaRPr lang="et-EE"/>
          </a:p>
        </p:txBody>
      </p:sp>
      <p:sp>
        <p:nvSpPr>
          <p:cNvPr id="1028" name="Rectangle 4"/>
          <p:cNvSpPr>
            <a:spLocks noGrp="1" noChangeArrowheads="1"/>
          </p:cNvSpPr>
          <p:nvPr>
            <p:ph type="title"/>
          </p:nvPr>
        </p:nvSpPr>
        <p:spPr bwMode="auto">
          <a:xfrm>
            <a:off x="457200" y="273050"/>
            <a:ext cx="8223250" cy="113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smtClean="0"/>
              <a:t>Pealkiri</a:t>
            </a:r>
            <a:endParaRPr lang="en-GB" dirty="0" smtClean="0"/>
          </a:p>
        </p:txBody>
      </p:sp>
      <p:sp>
        <p:nvSpPr>
          <p:cNvPr id="1029" name="Rectangle 5"/>
          <p:cNvSpPr>
            <a:spLocks noGrp="1" noChangeArrowheads="1"/>
          </p:cNvSpPr>
          <p:nvPr>
            <p:ph type="body" idx="1"/>
          </p:nvPr>
        </p:nvSpPr>
        <p:spPr bwMode="auto">
          <a:xfrm>
            <a:off x="457200" y="1604963"/>
            <a:ext cx="8223250" cy="398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err="1" smtClean="0"/>
              <a:t>Sõnum</a:t>
            </a:r>
            <a:endParaRPr lang="en-GB" dirty="0" smtClean="0"/>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 id="2147483657" r:id="rId5"/>
    <p:sldLayoutId id="2147483659" r:id="rId6"/>
    <p:sldLayoutId id="2147483660" r:id="rId7"/>
    <p:sldLayoutId id="2147483661" r:id="rId8"/>
    <p:sldLayoutId id="2147483662" r:id="rId9"/>
    <p:sldLayoutId id="2147483669" r:id="rId10"/>
    <p:sldLayoutId id="2147483670" r:id="rId11"/>
    <p:sldLayoutId id="2147483671" r:id="rId12"/>
    <p:sldLayoutId id="2147483665" r:id="rId13"/>
    <p:sldLayoutId id="2147483666" r:id="rId14"/>
    <p:sldLayoutId id="2147483667" r:id="rId15"/>
    <p:sldLayoutId id="2147483668" r:id="rId16"/>
    <p:sldLayoutId id="2147483663" r:id="rId17"/>
    <p:sldLayoutId id="2147483673" r:id="rId18"/>
    <p:sldLayoutId id="2147483672" r:id="rId19"/>
  </p:sldLayoutIdLst>
  <p:timing>
    <p:tnLst>
      <p:par>
        <p:cTn id="1" dur="indefinite" restart="never" nodeType="tmRoot"/>
      </p:par>
    </p:tnLst>
  </p:timing>
  <p:hf sldNum="0" hdr="0" ftr="0"/>
  <p:txStyles>
    <p:titleStyle>
      <a:lvl1pPr algn="l" defTabSz="449263" rtl="0" fontAlgn="base">
        <a:lnSpc>
          <a:spcPct val="75000"/>
        </a:lnSpc>
        <a:spcBef>
          <a:spcPct val="0"/>
        </a:spcBef>
        <a:spcAft>
          <a:spcPct val="0"/>
        </a:spcAft>
        <a:buClr>
          <a:srgbClr val="000000"/>
        </a:buClr>
        <a:buSzPct val="100000"/>
        <a:buFont typeface="Times New Roman" panose="02020603050405020304" pitchFamily="18" charset="0"/>
        <a:defRPr lang="en-GB" sz="4800" b="0" i="1" kern="1200" dirty="0" smtClean="0">
          <a:solidFill>
            <a:srgbClr val="000000"/>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p:titleStyle>
    <p:body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6600" dirty="0" err="1"/>
              <a:t>Emakeeleõpetusest</a:t>
            </a:r>
            <a:r>
              <a:rPr lang="fi-FI" sz="6600" dirty="0"/>
              <a:t> </a:t>
            </a:r>
            <a:r>
              <a:rPr lang="fi-FI" sz="6600" dirty="0" err="1"/>
              <a:t>uut</a:t>
            </a:r>
            <a:r>
              <a:rPr lang="fi-FI" sz="6600" dirty="0"/>
              <a:t> </a:t>
            </a:r>
            <a:r>
              <a:rPr lang="fi-FI" sz="6600" dirty="0" err="1"/>
              <a:t>arengukava</a:t>
            </a:r>
            <a:r>
              <a:rPr lang="fi-FI" sz="6600" dirty="0"/>
              <a:t> </a:t>
            </a:r>
            <a:r>
              <a:rPr lang="fi-FI" sz="6600" dirty="0" err="1"/>
              <a:t>silmas</a:t>
            </a:r>
            <a:r>
              <a:rPr lang="fi-FI" sz="6600" dirty="0"/>
              <a:t> </a:t>
            </a:r>
            <a:r>
              <a:rPr lang="fi-FI" sz="6600" dirty="0" err="1"/>
              <a:t>pidades</a:t>
            </a:r>
            <a:endParaRPr lang="et-EE" sz="6600" dirty="0"/>
          </a:p>
        </p:txBody>
      </p:sp>
      <p:sp>
        <p:nvSpPr>
          <p:cNvPr id="3" name="Subtitle 2"/>
          <p:cNvSpPr>
            <a:spLocks noGrp="1"/>
          </p:cNvSpPr>
          <p:nvPr>
            <p:ph type="subTitle" idx="1"/>
          </p:nvPr>
        </p:nvSpPr>
        <p:spPr/>
        <p:txBody>
          <a:bodyPr/>
          <a:lstStyle/>
          <a:p>
            <a:r>
              <a:rPr lang="et-EE" dirty="0" smtClean="0"/>
              <a:t>Helin Puksand</a:t>
            </a:r>
          </a:p>
          <a:p>
            <a:r>
              <a:rPr lang="et-EE" dirty="0" smtClean="0"/>
              <a:t>18.05.2016</a:t>
            </a:r>
            <a:endParaRPr lang="et-EE" dirty="0"/>
          </a:p>
        </p:txBody>
      </p:sp>
    </p:spTree>
    <p:extLst>
      <p:ext uri="{BB962C8B-B14F-4D97-AF65-F5344CB8AC3E}">
        <p14:creationId xmlns:p14="http://schemas.microsoft.com/office/powerpoint/2010/main" val="1291399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lstStyle/>
          <a:p>
            <a:r>
              <a:rPr lang="et-EE" dirty="0" smtClean="0"/>
              <a:t>Lugemisoskus täiskasvanueas (PIAAC)</a:t>
            </a:r>
            <a:endParaRPr lang="et-EE" dirty="0"/>
          </a:p>
        </p:txBody>
      </p:sp>
      <p:sp>
        <p:nvSpPr>
          <p:cNvPr id="4" name="Teksti kohatäide 3"/>
          <p:cNvSpPr>
            <a:spLocks noGrp="1"/>
          </p:cNvSpPr>
          <p:nvPr>
            <p:ph type="body" sz="quarter" idx="11"/>
          </p:nvPr>
        </p:nvSpPr>
        <p:spPr>
          <a:xfrm>
            <a:off x="682590" y="2636912"/>
            <a:ext cx="4967287" cy="2736304"/>
          </a:xfrm>
        </p:spPr>
        <p:txBody>
          <a:bodyPr/>
          <a:lstStyle/>
          <a:p>
            <a:r>
              <a:rPr lang="fi-FI" dirty="0"/>
              <a:t>Funktsionaalse lugemisoskuse osas on meeste ja naiste keskmine erinevus 2 punkti: </a:t>
            </a:r>
            <a:r>
              <a:rPr lang="fi-FI" dirty="0" err="1" smtClean="0"/>
              <a:t>meeste</a:t>
            </a:r>
            <a:r>
              <a:rPr lang="et-EE" dirty="0" smtClean="0"/>
              <a:t> k</a:t>
            </a:r>
            <a:r>
              <a:rPr lang="fi-FI" dirty="0" err="1" smtClean="0"/>
              <a:t>eskmine</a:t>
            </a:r>
            <a:r>
              <a:rPr lang="fi-FI" dirty="0" smtClean="0"/>
              <a:t> </a:t>
            </a:r>
            <a:r>
              <a:rPr lang="fi-FI" dirty="0"/>
              <a:t>tulemus on 275, naistel 277 </a:t>
            </a:r>
            <a:r>
              <a:rPr lang="fi-FI" dirty="0" err="1" smtClean="0"/>
              <a:t>punkti</a:t>
            </a:r>
            <a:r>
              <a:rPr lang="et-EE" dirty="0" smtClean="0"/>
              <a:t>.</a:t>
            </a:r>
          </a:p>
          <a:p>
            <a:pPr algn="r">
              <a:buNone/>
            </a:pPr>
            <a:r>
              <a:rPr lang="et-EE" sz="2000" dirty="0" smtClean="0"/>
              <a:t>(</a:t>
            </a:r>
            <a:r>
              <a:rPr lang="fi-FI" sz="2000" dirty="0" err="1" smtClean="0"/>
              <a:t>Halapuu</a:t>
            </a:r>
            <a:r>
              <a:rPr lang="fi-FI" sz="2000" dirty="0" smtClean="0"/>
              <a:t>, </a:t>
            </a:r>
            <a:r>
              <a:rPr lang="fi-FI" sz="2000" dirty="0" err="1" smtClean="0"/>
              <a:t>Valk</a:t>
            </a:r>
            <a:r>
              <a:rPr lang="et-EE" sz="2000" dirty="0" smtClean="0"/>
              <a:t> </a:t>
            </a:r>
            <a:r>
              <a:rPr lang="fi-FI" sz="2000" dirty="0" smtClean="0"/>
              <a:t>2013)</a:t>
            </a:r>
            <a:endParaRPr lang="fi-FI" sz="2000" dirty="0"/>
          </a:p>
          <a:p>
            <a:endParaRPr lang="et-EE" dirty="0"/>
          </a:p>
        </p:txBody>
      </p:sp>
      <p:graphicFrame>
        <p:nvGraphicFramePr>
          <p:cNvPr id="7" name="Pildi kohatäide 6"/>
          <p:cNvGraphicFramePr>
            <a:graphicFrameLocks noGrp="1"/>
          </p:cNvGraphicFramePr>
          <p:nvPr>
            <p:ph type="pic" sz="quarter" idx="10"/>
          </p:nvPr>
        </p:nvGraphicFramePr>
        <p:xfrm>
          <a:off x="6146800" y="188913"/>
          <a:ext cx="2997200" cy="299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fi-FI" dirty="0" err="1" smtClean="0"/>
              <a:t>Kõrgkoolide</a:t>
            </a:r>
            <a:r>
              <a:rPr lang="fi-FI" dirty="0" smtClean="0"/>
              <a:t> </a:t>
            </a:r>
            <a:r>
              <a:rPr lang="fi-FI" dirty="0" err="1" smtClean="0"/>
              <a:t>üliõpilaste</a:t>
            </a:r>
            <a:r>
              <a:rPr lang="fi-FI" dirty="0" smtClean="0"/>
              <a:t> eesti </a:t>
            </a:r>
            <a:r>
              <a:rPr lang="fi-FI" dirty="0" err="1" smtClean="0"/>
              <a:t>keele</a:t>
            </a:r>
            <a:r>
              <a:rPr lang="fi-FI" dirty="0" smtClean="0"/>
              <a:t> </a:t>
            </a:r>
            <a:r>
              <a:rPr lang="fi-FI" dirty="0" err="1" smtClean="0"/>
              <a:t>oskus</a:t>
            </a:r>
            <a:r>
              <a:rPr lang="et-EE" dirty="0" smtClean="0"/>
              <a:t/>
            </a:r>
            <a:br>
              <a:rPr lang="et-EE" dirty="0" smtClean="0"/>
            </a:br>
            <a:r>
              <a:rPr lang="et-EE" sz="3200" dirty="0" smtClean="0"/>
              <a:t>(</a:t>
            </a:r>
            <a:r>
              <a:rPr lang="et-EE" sz="3200" dirty="0" err="1" smtClean="0"/>
              <a:t>Ehala</a:t>
            </a:r>
            <a:r>
              <a:rPr lang="et-EE" sz="3200" dirty="0" smtClean="0"/>
              <a:t>, Kerge, Lepajõe, Sõrmus 2015) </a:t>
            </a:r>
            <a:endParaRPr lang="et-EE" sz="3200" dirty="0"/>
          </a:p>
        </p:txBody>
      </p:sp>
      <p:graphicFrame>
        <p:nvGraphicFramePr>
          <p:cNvPr id="4" name="Tabeli kohatäide 3"/>
          <p:cNvGraphicFramePr>
            <a:graphicFrameLocks noGrp="1"/>
          </p:cNvGraphicFramePr>
          <p:nvPr>
            <p:ph type="tbl" sz="quarter" idx="10"/>
          </p:nvPr>
        </p:nvGraphicFramePr>
        <p:xfrm>
          <a:off x="1043608" y="2060848"/>
          <a:ext cx="6840760" cy="3469450"/>
        </p:xfrm>
        <a:graphic>
          <a:graphicData uri="http://schemas.openxmlformats.org/drawingml/2006/table">
            <a:tbl>
              <a:tblPr/>
              <a:tblGrid>
                <a:gridCol w="2616290"/>
                <a:gridCol w="2112235"/>
                <a:gridCol w="2112235"/>
              </a:tblGrid>
              <a:tr h="352693">
                <a:tc>
                  <a:txBody>
                    <a:bodyPr/>
                    <a:lstStyle/>
                    <a:p>
                      <a:pPr algn="l" fontAlgn="b"/>
                      <a:r>
                        <a:rPr lang="et-EE" sz="2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400" b="1" i="0" u="none" strike="noStrike" dirty="0">
                          <a:solidFill>
                            <a:srgbClr val="000000"/>
                          </a:solidFill>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400" b="1" i="0" u="none" strike="noStrike" dirty="0">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738">
                <a:tc>
                  <a:txBody>
                    <a:bodyPr/>
                    <a:lstStyle/>
                    <a:p>
                      <a:pPr algn="l" fontAlgn="b"/>
                      <a:r>
                        <a:rPr lang="et-EE" sz="2400" b="1" i="0" u="none" strike="noStrike">
                          <a:solidFill>
                            <a:srgbClr val="000000"/>
                          </a:solidFill>
                          <a:latin typeface="Calibri"/>
                        </a:rPr>
                        <a:t>sõnakasutus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dirty="0">
                          <a:solidFill>
                            <a:srgbClr val="000000"/>
                          </a:solidFill>
                          <a:latin typeface="Calibri"/>
                        </a:rPr>
                        <a:t>väga hea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dirty="0">
                          <a:solidFill>
                            <a:srgbClr val="000000"/>
                          </a:solidFill>
                          <a:latin typeface="Calibri"/>
                        </a:rPr>
                        <a:t>väga hea piiril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738">
                <a:tc>
                  <a:txBody>
                    <a:bodyPr/>
                    <a:lstStyle/>
                    <a:p>
                      <a:pPr algn="l" fontAlgn="b"/>
                      <a:r>
                        <a:rPr lang="et-EE" sz="2400" b="1" i="0" u="none" strike="noStrike">
                          <a:solidFill>
                            <a:srgbClr val="000000"/>
                          </a:solidFill>
                          <a:latin typeface="Calibri"/>
                        </a:rPr>
                        <a:t>õigekeelsus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a:solidFill>
                            <a:srgbClr val="000000"/>
                          </a:solidFill>
                          <a:latin typeface="Calibri"/>
                        </a:rPr>
                        <a:t>rahuldav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dirty="0">
                          <a:solidFill>
                            <a:srgbClr val="000000"/>
                          </a:solidFill>
                          <a:latin typeface="Calibri"/>
                        </a:rPr>
                        <a:t>rahuldav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1107">
                <a:tc>
                  <a:txBody>
                    <a:bodyPr/>
                    <a:lstStyle/>
                    <a:p>
                      <a:pPr algn="l" fontAlgn="b"/>
                      <a:r>
                        <a:rPr lang="et-EE" sz="2400" b="1" i="0" u="none" strike="noStrike" dirty="0">
                          <a:solidFill>
                            <a:srgbClr val="000000"/>
                          </a:solidFill>
                          <a:latin typeface="Calibri"/>
                        </a:rPr>
                        <a:t>sõnavara üldine tundmine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a:solidFill>
                            <a:srgbClr val="000000"/>
                          </a:solidFill>
                          <a:latin typeface="Calibri"/>
                        </a:rPr>
                        <a:t>rahuldav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dirty="0">
                          <a:solidFill>
                            <a:srgbClr val="000000"/>
                          </a:solidFill>
                          <a:latin typeface="Calibri"/>
                        </a:rPr>
                        <a:t>väga hea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1107">
                <a:tc>
                  <a:txBody>
                    <a:bodyPr/>
                    <a:lstStyle/>
                    <a:p>
                      <a:pPr algn="l" fontAlgn="b"/>
                      <a:r>
                        <a:rPr lang="et-EE" sz="2400" b="1" i="0" u="none" strike="noStrike" dirty="0">
                          <a:solidFill>
                            <a:srgbClr val="000000"/>
                          </a:solidFill>
                          <a:latin typeface="Calibri"/>
                        </a:rPr>
                        <a:t>harva sõnavara tundmine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a:solidFill>
                            <a:srgbClr val="000000"/>
                          </a:solidFill>
                          <a:latin typeface="Calibri"/>
                        </a:rPr>
                        <a:t>mitterahuldav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2400" b="0" i="0" u="none" strike="noStrike" dirty="0">
                          <a:solidFill>
                            <a:srgbClr val="000000"/>
                          </a:solidFill>
                          <a:latin typeface="Calibri"/>
                        </a:rPr>
                        <a:t>kasina piiril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fi-FI" dirty="0" err="1" smtClean="0"/>
              <a:t>Kõrgkoolide</a:t>
            </a:r>
            <a:r>
              <a:rPr lang="fi-FI" dirty="0" smtClean="0"/>
              <a:t> </a:t>
            </a:r>
            <a:r>
              <a:rPr lang="fi-FI" dirty="0" err="1" smtClean="0"/>
              <a:t>üliõpilaste</a:t>
            </a:r>
            <a:r>
              <a:rPr lang="fi-FI" dirty="0" smtClean="0"/>
              <a:t> eesti </a:t>
            </a:r>
            <a:r>
              <a:rPr lang="fi-FI" dirty="0" err="1" smtClean="0"/>
              <a:t>keele</a:t>
            </a:r>
            <a:r>
              <a:rPr lang="fi-FI" dirty="0" smtClean="0"/>
              <a:t> </a:t>
            </a:r>
            <a:r>
              <a:rPr lang="fi-FI" dirty="0" err="1" smtClean="0"/>
              <a:t>oskus</a:t>
            </a:r>
            <a:r>
              <a:rPr lang="et-EE" dirty="0" smtClean="0"/>
              <a:t/>
            </a:r>
            <a:br>
              <a:rPr lang="et-EE" dirty="0" smtClean="0"/>
            </a:br>
            <a:r>
              <a:rPr lang="et-EE" sz="3200" dirty="0" smtClean="0"/>
              <a:t>(</a:t>
            </a:r>
            <a:r>
              <a:rPr lang="et-EE" sz="3200" dirty="0" err="1" smtClean="0"/>
              <a:t>Ehala</a:t>
            </a:r>
            <a:r>
              <a:rPr lang="et-EE" sz="3200" dirty="0" smtClean="0"/>
              <a:t>, Kerge, Lepajõe, Sõrmus 2015) </a:t>
            </a:r>
            <a:endParaRPr lang="et-EE" dirty="0"/>
          </a:p>
        </p:txBody>
      </p:sp>
      <p:graphicFrame>
        <p:nvGraphicFramePr>
          <p:cNvPr id="4" name="Tabeli kohatäide 3"/>
          <p:cNvGraphicFramePr>
            <a:graphicFrameLocks noGrp="1"/>
          </p:cNvGraphicFramePr>
          <p:nvPr>
            <p:ph type="tbl" sz="quarter" idx="10"/>
          </p:nvPr>
        </p:nvGraphicFramePr>
        <p:xfrm>
          <a:off x="683568" y="2060849"/>
          <a:ext cx="8064897" cy="3528394"/>
        </p:xfrm>
        <a:graphic>
          <a:graphicData uri="http://schemas.openxmlformats.org/drawingml/2006/table">
            <a:tbl>
              <a:tblPr/>
              <a:tblGrid>
                <a:gridCol w="2688299"/>
                <a:gridCol w="2688299"/>
                <a:gridCol w="2688299"/>
              </a:tblGrid>
              <a:tr h="521952">
                <a:tc>
                  <a:txBody>
                    <a:bodyPr/>
                    <a:lstStyle/>
                    <a:p>
                      <a:pPr algn="l" fontAlgn="b"/>
                      <a:r>
                        <a:rPr lang="et-EE" sz="2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1" i="0" u="none" strike="noStrike" dirty="0">
                          <a:solidFill>
                            <a:srgbClr val="000000"/>
                          </a:solidFill>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1" i="0" u="none" strike="noStrike" dirty="0">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52">
                <a:tc>
                  <a:txBody>
                    <a:bodyPr/>
                    <a:lstStyle/>
                    <a:p>
                      <a:pPr algn="l" fontAlgn="b"/>
                      <a:r>
                        <a:rPr lang="et-EE" sz="2800" b="1" i="0" u="none" strike="noStrike" dirty="0">
                          <a:solidFill>
                            <a:srgbClr val="000000"/>
                          </a:solidFill>
                          <a:latin typeface="Calibri"/>
                        </a:rPr>
                        <a:t>väga hea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2,8%</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5,9%</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52">
                <a:tc>
                  <a:txBody>
                    <a:bodyPr/>
                    <a:lstStyle/>
                    <a:p>
                      <a:pPr algn="l" fontAlgn="b"/>
                      <a:r>
                        <a:rPr lang="et-EE" sz="2800" b="1" i="0" u="none" strike="noStrike">
                          <a:solidFill>
                            <a:srgbClr val="000000"/>
                          </a:solidFill>
                          <a:latin typeface="Calibri"/>
                        </a:rPr>
                        <a:t>hea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17,7%</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24,6%</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52">
                <a:tc>
                  <a:txBody>
                    <a:bodyPr/>
                    <a:lstStyle/>
                    <a:p>
                      <a:pPr algn="l" fontAlgn="b"/>
                      <a:r>
                        <a:rPr lang="et-EE" sz="2800" b="1" i="0" u="none" strike="noStrike">
                          <a:solidFill>
                            <a:srgbClr val="000000"/>
                          </a:solidFill>
                          <a:latin typeface="Calibri"/>
                        </a:rPr>
                        <a:t>rahuldav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31,7%</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21,9%</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52">
                <a:tc>
                  <a:txBody>
                    <a:bodyPr/>
                    <a:lstStyle/>
                    <a:p>
                      <a:pPr algn="l" fontAlgn="b"/>
                      <a:r>
                        <a:rPr lang="et-EE" sz="2800" b="1" i="0" u="none" strike="noStrike">
                          <a:solidFill>
                            <a:srgbClr val="000000"/>
                          </a:solidFill>
                          <a:latin typeface="Calibri"/>
                        </a:rPr>
                        <a:t>kasin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22,9%</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18,7%</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8634">
                <a:tc>
                  <a:txBody>
                    <a:bodyPr/>
                    <a:lstStyle/>
                    <a:p>
                      <a:pPr algn="l" fontAlgn="b"/>
                      <a:r>
                        <a:rPr lang="et-EE" sz="2800" b="1" i="0" u="none" strike="noStrike" dirty="0">
                          <a:solidFill>
                            <a:srgbClr val="000000"/>
                          </a:solidFill>
                          <a:latin typeface="Calibri"/>
                        </a:rPr>
                        <a:t>mitterahuldav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20,1%</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800" b="0" i="0" u="none" strike="noStrike" dirty="0" smtClean="0">
                          <a:solidFill>
                            <a:srgbClr val="000000"/>
                          </a:solidFill>
                          <a:latin typeface="Calibri"/>
                        </a:rPr>
                        <a:t>21,4%</a:t>
                      </a:r>
                      <a:endParaRPr lang="et-EE" sz="2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Eesti keele riigieksam</a:t>
            </a:r>
            <a:endParaRPr lang="et-EE" dirty="0"/>
          </a:p>
        </p:txBody>
      </p:sp>
      <p:sp>
        <p:nvSpPr>
          <p:cNvPr id="3" name="Tabeli kohatäide 2"/>
          <p:cNvSpPr>
            <a:spLocks noGrp="1"/>
          </p:cNvSpPr>
          <p:nvPr>
            <p:ph type="tbl" sz="quarter" idx="10"/>
          </p:nvPr>
        </p:nvSpPr>
        <p:spPr/>
      </p:sp>
      <p:graphicFrame>
        <p:nvGraphicFramePr>
          <p:cNvPr id="4" name="Diagramm 3"/>
          <p:cNvGraphicFramePr/>
          <p:nvPr/>
        </p:nvGraphicFramePr>
        <p:xfrm>
          <a:off x="467544" y="1772816"/>
          <a:ext cx="8208912" cy="36724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descr="riigieksam.jpg"/>
          <p:cNvPicPr>
            <a:picLocks noGrp="1" noChangeAspect="1"/>
          </p:cNvPicPr>
          <p:nvPr>
            <p:ph type="pic" sz="quarter" idx="10"/>
          </p:nvPr>
        </p:nvPicPr>
        <p:blipFill>
          <a:blip r:embed="rId2" cstate="print"/>
          <a:srcRect l="16650" r="16650"/>
          <a:stretch>
            <a:fillRect/>
          </a:stretch>
        </p:blipFill>
        <p:spPr/>
      </p:pic>
      <p:sp>
        <p:nvSpPr>
          <p:cNvPr id="3" name="Pealkiri 2"/>
          <p:cNvSpPr>
            <a:spLocks noGrp="1"/>
          </p:cNvSpPr>
          <p:nvPr>
            <p:ph type="title"/>
          </p:nvPr>
        </p:nvSpPr>
        <p:spPr/>
        <p:txBody>
          <a:bodyPr/>
          <a:lstStyle/>
          <a:p>
            <a:r>
              <a:rPr lang="et-EE" dirty="0" smtClean="0"/>
              <a:t>Eksamiarendus</a:t>
            </a:r>
            <a:endParaRPr lang="et-EE" dirty="0"/>
          </a:p>
        </p:txBody>
      </p:sp>
      <p:sp>
        <p:nvSpPr>
          <p:cNvPr id="4" name="Teksti kohatäide 3"/>
          <p:cNvSpPr>
            <a:spLocks noGrp="1"/>
          </p:cNvSpPr>
          <p:nvPr>
            <p:ph type="body" sz="quarter" idx="11"/>
          </p:nvPr>
        </p:nvSpPr>
        <p:spPr/>
        <p:txBody>
          <a:bodyPr/>
          <a:lstStyle/>
          <a:p>
            <a:r>
              <a:rPr lang="et-EE" dirty="0" smtClean="0"/>
              <a:t>Pabereksam → e-eksam</a:t>
            </a:r>
          </a:p>
          <a:p>
            <a:r>
              <a:rPr lang="et-EE" dirty="0" smtClean="0"/>
              <a:t>Funktsionaalne keeleoskus</a:t>
            </a:r>
          </a:p>
          <a:p>
            <a:pPr lvl="1"/>
            <a:r>
              <a:rPr lang="et-EE" dirty="0" smtClean="0"/>
              <a:t>Lugemine</a:t>
            </a:r>
          </a:p>
          <a:p>
            <a:pPr lvl="1"/>
            <a:r>
              <a:rPr lang="et-EE" dirty="0" smtClean="0"/>
              <a:t>Kirjutamine</a:t>
            </a:r>
          </a:p>
          <a:p>
            <a:pPr lvl="1"/>
            <a:r>
              <a:rPr lang="et-EE" dirty="0" smtClean="0"/>
              <a:t>Kuulamine?</a:t>
            </a:r>
          </a:p>
          <a:p>
            <a:pPr lvl="1"/>
            <a:r>
              <a:rPr lang="et-EE" dirty="0" smtClean="0"/>
              <a:t>Rääkimine?</a:t>
            </a:r>
          </a:p>
          <a:p>
            <a:endParaRPr lang="et-E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descr="eesti keele õpik.jpg"/>
          <p:cNvPicPr>
            <a:picLocks noGrp="1" noChangeAspect="1"/>
          </p:cNvPicPr>
          <p:nvPr>
            <p:ph type="pic" sz="quarter" idx="10"/>
          </p:nvPr>
        </p:nvPicPr>
        <p:blipFill>
          <a:blip r:embed="rId2" cstate="print"/>
          <a:srcRect t="7806" b="7806"/>
          <a:stretch>
            <a:fillRect/>
          </a:stretch>
        </p:blipFill>
        <p:spPr/>
      </p:pic>
      <p:sp>
        <p:nvSpPr>
          <p:cNvPr id="3" name="Pealkiri 2"/>
          <p:cNvSpPr>
            <a:spLocks noGrp="1"/>
          </p:cNvSpPr>
          <p:nvPr>
            <p:ph type="title"/>
          </p:nvPr>
        </p:nvSpPr>
        <p:spPr/>
        <p:txBody>
          <a:bodyPr/>
          <a:lstStyle/>
          <a:p>
            <a:r>
              <a:rPr lang="et-EE" dirty="0" smtClean="0"/>
              <a:t>Kvaliteetne õppevara </a:t>
            </a:r>
            <a:endParaRPr lang="et-EE" dirty="0"/>
          </a:p>
        </p:txBody>
      </p:sp>
      <p:sp>
        <p:nvSpPr>
          <p:cNvPr id="4" name="Teksti kohatäide 3"/>
          <p:cNvSpPr>
            <a:spLocks noGrp="1"/>
          </p:cNvSpPr>
          <p:nvPr>
            <p:ph type="body" sz="quarter" idx="11"/>
          </p:nvPr>
        </p:nvSpPr>
        <p:spPr>
          <a:xfrm>
            <a:off x="755576" y="1772816"/>
            <a:ext cx="4967287" cy="3888432"/>
          </a:xfrm>
        </p:spPr>
        <p:txBody>
          <a:bodyPr/>
          <a:lstStyle/>
          <a:p>
            <a:r>
              <a:rPr lang="et-EE" dirty="0"/>
              <a:t>Õpikukeele analüüsimisel on </a:t>
            </a:r>
            <a:r>
              <a:rPr lang="et-EE" dirty="0" smtClean="0"/>
              <a:t>tõdetud </a:t>
            </a:r>
            <a:r>
              <a:rPr lang="et-EE" dirty="0"/>
              <a:t>vajadust </a:t>
            </a:r>
            <a:endParaRPr lang="et-EE" dirty="0" smtClean="0"/>
          </a:p>
          <a:p>
            <a:pPr lvl="1"/>
            <a:r>
              <a:rPr lang="et-EE" dirty="0" smtClean="0"/>
              <a:t>ulatuslikuma </a:t>
            </a:r>
            <a:r>
              <a:rPr lang="et-EE" dirty="0"/>
              <a:t>keeletoimetamise</a:t>
            </a:r>
            <a:r>
              <a:rPr lang="et-EE" dirty="0" smtClean="0"/>
              <a:t>,</a:t>
            </a:r>
          </a:p>
          <a:p>
            <a:pPr lvl="1"/>
            <a:r>
              <a:rPr lang="et-EE" dirty="0" smtClean="0"/>
              <a:t>õpiku kirjutamise juhendmaterjalide</a:t>
            </a:r>
            <a:r>
              <a:rPr lang="et-EE" dirty="0"/>
              <a:t>, </a:t>
            </a:r>
            <a:endParaRPr lang="et-EE" dirty="0" smtClean="0"/>
          </a:p>
          <a:p>
            <a:pPr lvl="1"/>
            <a:r>
              <a:rPr lang="et-EE" dirty="0" smtClean="0"/>
              <a:t>riikliku mõju suurendamise (</a:t>
            </a:r>
            <a:r>
              <a:rPr lang="et-EE" dirty="0"/>
              <a:t>erapooletu </a:t>
            </a:r>
            <a:r>
              <a:rPr lang="et-EE" dirty="0" smtClean="0"/>
              <a:t>retsenseerimis-süsteem</a:t>
            </a:r>
            <a:r>
              <a:rPr lang="et-EE" dirty="0"/>
              <a:t>) ning </a:t>
            </a:r>
            <a:endParaRPr lang="et-EE" dirty="0" smtClean="0"/>
          </a:p>
          <a:p>
            <a:pPr lvl="1"/>
            <a:r>
              <a:rPr lang="et-EE" dirty="0" smtClean="0"/>
              <a:t>perioodiliste ühisseminaride </a:t>
            </a:r>
            <a:r>
              <a:rPr lang="et-EE" dirty="0"/>
              <a:t>järele</a:t>
            </a:r>
            <a:r>
              <a:rPr lang="et-EE" dirty="0" smtClean="0"/>
              <a:t>.</a:t>
            </a:r>
          </a:p>
          <a:p>
            <a:pPr algn="r">
              <a:buNone/>
            </a:pPr>
            <a:r>
              <a:rPr lang="et-EE" dirty="0" smtClean="0"/>
              <a:t> </a:t>
            </a:r>
            <a:r>
              <a:rPr lang="et-EE" sz="2000" dirty="0" smtClean="0"/>
              <a:t>(Vahearuanne 2011-2012)</a:t>
            </a:r>
            <a:endParaRPr lang="et-EE" sz="2000" dirty="0"/>
          </a:p>
          <a:p>
            <a:pPr>
              <a:buNone/>
            </a:pPr>
            <a:endParaRPr lang="et-E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60232" y="692696"/>
            <a:ext cx="1080120" cy="2088232"/>
          </a:xfrm>
        </p:spPr>
        <p:txBody>
          <a:bodyPr/>
          <a:lstStyle/>
          <a:p>
            <a:endParaRPr lang="en-US" dirty="0"/>
          </a:p>
        </p:txBody>
      </p:sp>
      <p:sp>
        <p:nvSpPr>
          <p:cNvPr id="9" name="Text Placeholder 8"/>
          <p:cNvSpPr>
            <a:spLocks noGrp="1"/>
          </p:cNvSpPr>
          <p:nvPr>
            <p:ph type="body" sz="quarter" idx="12"/>
          </p:nvPr>
        </p:nvSpPr>
        <p:spPr/>
        <p:txBody>
          <a:bodyPr/>
          <a:lstStyle/>
          <a:p>
            <a:r>
              <a:rPr lang="et-EE" sz="2400" b="1" dirty="0" smtClean="0"/>
              <a:t>Peegel 2</a:t>
            </a:r>
            <a:r>
              <a:rPr lang="et-EE" sz="2400" dirty="0" smtClean="0"/>
              <a:t> – Tallinna Ülikooli parim õpik 2011</a:t>
            </a:r>
          </a:p>
          <a:p>
            <a:r>
              <a:rPr lang="et-EE" sz="2400" b="1" dirty="0" smtClean="0"/>
              <a:t>Peegel 3</a:t>
            </a:r>
            <a:r>
              <a:rPr lang="et-EE" sz="2400" dirty="0" smtClean="0"/>
              <a:t> – Euroopa parima õpiku võistluse BESA 3. kategoorias 2. koht</a:t>
            </a:r>
          </a:p>
          <a:p>
            <a:r>
              <a:rPr lang="et-EE" sz="2400" b="1" dirty="0" smtClean="0"/>
              <a:t>Punkt</a:t>
            </a:r>
            <a:r>
              <a:rPr lang="et-EE" sz="2400" dirty="0" smtClean="0"/>
              <a:t> – </a:t>
            </a:r>
            <a:r>
              <a:rPr lang="et-EE" sz="2400" dirty="0" err="1" smtClean="0"/>
              <a:t>Best</a:t>
            </a:r>
            <a:r>
              <a:rPr lang="et-EE" sz="2400" dirty="0" smtClean="0"/>
              <a:t> </a:t>
            </a:r>
            <a:r>
              <a:rPr lang="et-EE" sz="2400" dirty="0" err="1" smtClean="0"/>
              <a:t>European</a:t>
            </a:r>
            <a:r>
              <a:rPr lang="et-EE" sz="2400" dirty="0" smtClean="0"/>
              <a:t> </a:t>
            </a:r>
            <a:r>
              <a:rPr lang="et-EE" sz="2400" dirty="0" err="1" smtClean="0"/>
              <a:t>Learning</a:t>
            </a:r>
            <a:r>
              <a:rPr lang="et-EE" sz="2400" dirty="0" smtClean="0"/>
              <a:t> </a:t>
            </a:r>
            <a:r>
              <a:rPr lang="et-EE" sz="2400" dirty="0" err="1" smtClean="0"/>
              <a:t>Materials</a:t>
            </a:r>
            <a:r>
              <a:rPr lang="et-EE" sz="2400" dirty="0" smtClean="0"/>
              <a:t> </a:t>
            </a:r>
            <a:r>
              <a:rPr lang="et-EE" sz="2400" dirty="0" err="1" smtClean="0"/>
              <a:t>Awards</a:t>
            </a:r>
            <a:r>
              <a:rPr lang="et-EE" sz="2400" dirty="0" smtClean="0"/>
              <a:t> oma vanusegrupi õpikute seas 2. koha;</a:t>
            </a:r>
          </a:p>
          <a:p>
            <a:r>
              <a:rPr lang="et-EE" sz="2400" dirty="0" smtClean="0"/>
              <a:t>2014. aasta kasvatusteaduslike tööde riikliku konkursi õpikute kategooria võitja</a:t>
            </a:r>
            <a:endParaRPr lang="et-EE" sz="2400" dirty="0"/>
          </a:p>
        </p:txBody>
      </p:sp>
      <p:pic>
        <p:nvPicPr>
          <p:cNvPr id="11" name="Picture Placeholder 7"/>
          <p:cNvPicPr>
            <a:picLocks noGrp="1" noChangeAspect="1"/>
          </p:cNvPicPr>
          <p:nvPr>
            <p:ph type="pic" sz="quarter" idx="11"/>
          </p:nvPr>
        </p:nvPicPr>
        <p:blipFill>
          <a:blip r:embed="rId3" cstate="print"/>
          <a:stretch>
            <a:fillRect/>
          </a:stretch>
        </p:blipFill>
        <p:spPr>
          <a:xfrm>
            <a:off x="3766186" y="692696"/>
            <a:ext cx="1719900" cy="2340000"/>
          </a:xfrm>
        </p:spPr>
      </p:pic>
      <p:pic>
        <p:nvPicPr>
          <p:cNvPr id="12" name="Picture Placeholder 6"/>
          <p:cNvPicPr>
            <a:picLocks noGrp="1" noChangeAspect="1"/>
          </p:cNvPicPr>
          <p:nvPr>
            <p:ph type="pic" sz="quarter" idx="10"/>
          </p:nvPr>
        </p:nvPicPr>
        <p:blipFill>
          <a:blip r:embed="rId4" cstate="print"/>
          <a:stretch>
            <a:fillRect/>
          </a:stretch>
        </p:blipFill>
        <p:spPr>
          <a:xfrm>
            <a:off x="1069796" y="692696"/>
            <a:ext cx="1711559" cy="2340000"/>
          </a:xfrm>
        </p:spPr>
      </p:pic>
      <p:pic>
        <p:nvPicPr>
          <p:cNvPr id="8" name="Picture Placeholder 1"/>
          <p:cNvPicPr>
            <a:picLocks noChangeAspect="1"/>
          </p:cNvPicPr>
          <p:nvPr/>
        </p:nvPicPr>
        <p:blipFill>
          <a:blip r:embed="rId5" cstate="print"/>
          <a:stretch>
            <a:fillRect/>
          </a:stretch>
        </p:blipFill>
        <p:spPr bwMode="auto">
          <a:xfrm>
            <a:off x="6012160" y="620688"/>
            <a:ext cx="1872000" cy="23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890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descr="olümpiaad.jpg"/>
          <p:cNvPicPr>
            <a:picLocks noGrp="1" noChangeAspect="1"/>
          </p:cNvPicPr>
          <p:nvPr>
            <p:ph type="pic" sz="quarter" idx="10"/>
          </p:nvPr>
        </p:nvPicPr>
        <p:blipFill>
          <a:blip r:embed="rId2" cstate="print"/>
          <a:srcRect l="12500" r="12500"/>
          <a:stretch>
            <a:fillRect/>
          </a:stretch>
        </p:blipFill>
        <p:spPr/>
      </p:pic>
      <p:sp>
        <p:nvSpPr>
          <p:cNvPr id="3" name="Pealkiri 2"/>
          <p:cNvSpPr>
            <a:spLocks noGrp="1"/>
          </p:cNvSpPr>
          <p:nvPr>
            <p:ph type="title"/>
          </p:nvPr>
        </p:nvSpPr>
        <p:spPr/>
        <p:txBody>
          <a:bodyPr/>
          <a:lstStyle/>
          <a:p>
            <a:r>
              <a:rPr lang="et-EE" dirty="0" smtClean="0"/>
              <a:t>Emakeele-olümpiaad</a:t>
            </a:r>
            <a:endParaRPr lang="et-EE" dirty="0"/>
          </a:p>
        </p:txBody>
      </p:sp>
      <p:sp>
        <p:nvSpPr>
          <p:cNvPr id="4" name="Teksti kohatäide 3"/>
          <p:cNvSpPr>
            <a:spLocks noGrp="1"/>
          </p:cNvSpPr>
          <p:nvPr>
            <p:ph type="body" sz="quarter" idx="11"/>
          </p:nvPr>
        </p:nvSpPr>
        <p:spPr>
          <a:xfrm>
            <a:off x="755576" y="1700808"/>
            <a:ext cx="4967287" cy="3888432"/>
          </a:xfrm>
        </p:spPr>
        <p:txBody>
          <a:bodyPr/>
          <a:lstStyle/>
          <a:p>
            <a:r>
              <a:rPr lang="et-EE" dirty="0" smtClean="0"/>
              <a:t>See ei ole koht raha kokkuhoiuks!</a:t>
            </a:r>
          </a:p>
          <a:p>
            <a:r>
              <a:rPr lang="et-EE" dirty="0" smtClean="0"/>
              <a:t>Peab jääma 2-päevane olümpiaad.</a:t>
            </a:r>
            <a:endParaRPr lang="et-E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Eesti keele ja kirjanduse õpetajad</a:t>
            </a:r>
            <a:endParaRPr lang="et-EE" dirty="0"/>
          </a:p>
        </p:txBody>
      </p:sp>
      <p:graphicFrame>
        <p:nvGraphicFramePr>
          <p:cNvPr id="6" name="Tabeli kohatäide 5"/>
          <p:cNvGraphicFramePr>
            <a:graphicFrameLocks noGrp="1"/>
          </p:cNvGraphicFramePr>
          <p:nvPr>
            <p:ph type="tbl" sz="quarter" idx="10"/>
          </p:nvPr>
        </p:nvGraphicFramePr>
        <p:xfrm>
          <a:off x="1187624" y="1844824"/>
          <a:ext cx="6696745" cy="975360"/>
        </p:xfrm>
        <a:graphic>
          <a:graphicData uri="http://schemas.openxmlformats.org/drawingml/2006/table">
            <a:tbl>
              <a:tblPr/>
              <a:tblGrid>
                <a:gridCol w="1281741"/>
                <a:gridCol w="1353751"/>
                <a:gridCol w="1353751"/>
                <a:gridCol w="1353751"/>
                <a:gridCol w="1353751"/>
              </a:tblGrid>
              <a:tr h="243027">
                <a:tc>
                  <a:txBody>
                    <a:bodyPr/>
                    <a:lstStyle/>
                    <a:p>
                      <a:pPr algn="l" fontAlgn="b"/>
                      <a:r>
                        <a:rPr lang="et-EE" sz="3200" b="0" i="0" u="none" strike="noStrike" dirty="0">
                          <a:solidFill>
                            <a:srgbClr val="000000"/>
                          </a:solidFill>
                          <a:latin typeface="Arial Narrow"/>
                        </a:rPr>
                        <a:t>2011/12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3200" b="0" i="0" u="none" strike="noStrike">
                          <a:solidFill>
                            <a:srgbClr val="000000"/>
                          </a:solidFill>
                          <a:latin typeface="Arial Narrow"/>
                        </a:rPr>
                        <a:t>2012/13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3200" b="0" i="0" u="none" strike="noStrike">
                          <a:solidFill>
                            <a:srgbClr val="000000"/>
                          </a:solidFill>
                          <a:latin typeface="Arial Narrow"/>
                        </a:rPr>
                        <a:t>2013/14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3200" b="0" i="0" u="none" strike="noStrike">
                          <a:solidFill>
                            <a:srgbClr val="000000"/>
                          </a:solidFill>
                          <a:latin typeface="Arial Narrow"/>
                        </a:rPr>
                        <a:t>2014/15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3200" b="0" i="0" u="none" strike="noStrike" dirty="0">
                          <a:solidFill>
                            <a:srgbClr val="000000"/>
                          </a:solidFill>
                          <a:latin typeface="Arial Narrow"/>
                        </a:rPr>
                        <a:t>2015/16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423">
                <a:tc>
                  <a:txBody>
                    <a:bodyPr/>
                    <a:lstStyle/>
                    <a:p>
                      <a:pPr algn="r" fontAlgn="b"/>
                      <a:r>
                        <a:rPr lang="et-EE" sz="3200" b="0" i="0" u="none" strike="noStrike" dirty="0">
                          <a:solidFill>
                            <a:srgbClr val="000000"/>
                          </a:solidFill>
                          <a:latin typeface="Arial Narrow"/>
                        </a:rPr>
                        <a:t>1288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3200" b="0" i="0" u="none" strike="noStrike">
                          <a:solidFill>
                            <a:srgbClr val="000000"/>
                          </a:solidFill>
                          <a:latin typeface="Arial Narrow"/>
                        </a:rPr>
                        <a:t>1367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3200" b="0" i="0" u="none" strike="noStrike">
                          <a:solidFill>
                            <a:srgbClr val="000000"/>
                          </a:solidFill>
                          <a:latin typeface="Arial Narrow"/>
                        </a:rPr>
                        <a:t>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3200" b="0" i="0" u="none" strike="noStrike">
                          <a:solidFill>
                            <a:srgbClr val="000000"/>
                          </a:solidFill>
                          <a:latin typeface="Arial Narrow"/>
                        </a:rPr>
                        <a:t>1480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3200" b="0" i="0" u="none" strike="noStrike" dirty="0">
                          <a:solidFill>
                            <a:srgbClr val="000000"/>
                          </a:solidFill>
                          <a:latin typeface="Arial Narrow"/>
                        </a:rPr>
                        <a:t>1558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el 7"/>
          <p:cNvGraphicFramePr>
            <a:graphicFrameLocks noGrp="1"/>
          </p:cNvGraphicFramePr>
          <p:nvPr/>
        </p:nvGraphicFramePr>
        <p:xfrm>
          <a:off x="1403648" y="3140968"/>
          <a:ext cx="3384376" cy="2880321"/>
        </p:xfrm>
        <a:graphic>
          <a:graphicData uri="http://schemas.openxmlformats.org/drawingml/2006/table">
            <a:tbl>
              <a:tblPr/>
              <a:tblGrid>
                <a:gridCol w="2220583"/>
                <a:gridCol w="1163793"/>
              </a:tblGrid>
              <a:tr h="480053">
                <a:tc>
                  <a:txBody>
                    <a:bodyPr/>
                    <a:lstStyle/>
                    <a:p>
                      <a:pPr algn="l" fontAlgn="b"/>
                      <a:r>
                        <a:rPr lang="et-EE" sz="2400" b="0" i="0" u="none" strike="noStrike" dirty="0">
                          <a:solidFill>
                            <a:srgbClr val="000000"/>
                          </a:solidFill>
                          <a:latin typeface="Arial Narrow"/>
                        </a:rPr>
                        <a:t>32 ja nooremad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400" b="0" i="0" u="none" strike="noStrike" dirty="0" smtClean="0">
                          <a:solidFill>
                            <a:srgbClr val="000000"/>
                          </a:solidFill>
                          <a:latin typeface="Calibri"/>
                        </a:rPr>
                        <a:t>13,4%</a:t>
                      </a:r>
                      <a:endParaRPr lang="et-EE"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67">
                <a:tc>
                  <a:txBody>
                    <a:bodyPr/>
                    <a:lstStyle/>
                    <a:p>
                      <a:pPr algn="l" fontAlgn="b"/>
                      <a:r>
                        <a:rPr lang="et-EE" sz="2400" b="0" i="0" u="none" strike="noStrike" dirty="0">
                          <a:solidFill>
                            <a:srgbClr val="000000"/>
                          </a:solidFill>
                          <a:latin typeface="Arial Narrow"/>
                        </a:rPr>
                        <a:t>33-42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400" b="0" i="0" u="none" strike="noStrike" dirty="0" smtClean="0">
                          <a:solidFill>
                            <a:srgbClr val="000000"/>
                          </a:solidFill>
                          <a:latin typeface="Calibri"/>
                        </a:rPr>
                        <a:t>18,6%</a:t>
                      </a:r>
                      <a:endParaRPr lang="et-EE"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67">
                <a:tc>
                  <a:txBody>
                    <a:bodyPr/>
                    <a:lstStyle/>
                    <a:p>
                      <a:pPr algn="l" fontAlgn="b"/>
                      <a:r>
                        <a:rPr lang="et-EE" sz="2400" b="0" i="0" u="none" strike="noStrike">
                          <a:solidFill>
                            <a:srgbClr val="000000"/>
                          </a:solidFill>
                          <a:latin typeface="Arial Narrow"/>
                        </a:rPr>
                        <a:t>43-52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2400" b="0" i="0" u="none" strike="noStrike" dirty="0" smtClean="0">
                          <a:solidFill>
                            <a:srgbClr val="000000"/>
                          </a:solidFill>
                          <a:latin typeface="Calibri"/>
                        </a:rPr>
                        <a:t>28,8%</a:t>
                      </a:r>
                      <a:endParaRPr lang="et-EE"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67">
                <a:tc>
                  <a:txBody>
                    <a:bodyPr/>
                    <a:lstStyle/>
                    <a:p>
                      <a:pPr algn="l" fontAlgn="b"/>
                      <a:r>
                        <a:rPr lang="et-EE" sz="2400" b="0" i="0" u="none" strike="noStrike" dirty="0">
                          <a:solidFill>
                            <a:srgbClr val="000000"/>
                          </a:solidFill>
                          <a:latin typeface="Arial Narrow"/>
                        </a:rPr>
                        <a:t>53-62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t-EE" sz="2400" b="0" i="0" u="none" strike="noStrike" dirty="0" smtClean="0">
                          <a:solidFill>
                            <a:srgbClr val="000000"/>
                          </a:solidFill>
                          <a:latin typeface="Calibri"/>
                        </a:rPr>
                        <a:t>29,4%</a:t>
                      </a:r>
                      <a:endParaRPr lang="et-EE"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67">
                <a:tc>
                  <a:txBody>
                    <a:bodyPr/>
                    <a:lstStyle/>
                    <a:p>
                      <a:pPr algn="l" fontAlgn="b"/>
                      <a:r>
                        <a:rPr lang="et-EE" sz="2400" b="0" i="0" u="none" strike="noStrike">
                          <a:solidFill>
                            <a:srgbClr val="000000"/>
                          </a:solidFill>
                          <a:latin typeface="Arial Narrow"/>
                        </a:rPr>
                        <a:t>63 ja vanemad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t-EE" sz="2400" b="0" i="0" u="none" strike="noStrike" dirty="0" smtClean="0">
                          <a:solidFill>
                            <a:srgbClr val="000000"/>
                          </a:solidFill>
                          <a:latin typeface="Calibri"/>
                        </a:rPr>
                        <a:t>9,8%</a:t>
                      </a:r>
                      <a:endParaRPr lang="et-EE"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descr="eesti keel.jpg"/>
          <p:cNvPicPr>
            <a:picLocks noGrp="1" noChangeAspect="1"/>
          </p:cNvPicPr>
          <p:nvPr>
            <p:ph type="pic" sz="quarter" idx="10"/>
          </p:nvPr>
        </p:nvPicPr>
        <p:blipFill>
          <a:blip r:embed="rId3" cstate="print"/>
          <a:stretch>
            <a:fillRect/>
          </a:stretch>
        </p:blipFill>
        <p:spPr>
          <a:xfrm>
            <a:off x="6228184" y="867167"/>
            <a:ext cx="2915816" cy="1640146"/>
          </a:xfrm>
        </p:spPr>
      </p:pic>
      <p:sp>
        <p:nvSpPr>
          <p:cNvPr id="3" name="Pealkiri 2"/>
          <p:cNvSpPr>
            <a:spLocks noGrp="1"/>
          </p:cNvSpPr>
          <p:nvPr>
            <p:ph type="title"/>
          </p:nvPr>
        </p:nvSpPr>
        <p:spPr/>
        <p:txBody>
          <a:bodyPr/>
          <a:lstStyle/>
          <a:p>
            <a:r>
              <a:rPr lang="et-EE" dirty="0" smtClean="0"/>
              <a:t>Õpetajate ettevalmistus</a:t>
            </a:r>
            <a:endParaRPr lang="et-EE" dirty="0"/>
          </a:p>
        </p:txBody>
      </p:sp>
      <p:sp>
        <p:nvSpPr>
          <p:cNvPr id="4" name="Teksti kohatäide 3"/>
          <p:cNvSpPr>
            <a:spLocks noGrp="1"/>
          </p:cNvSpPr>
          <p:nvPr>
            <p:ph type="body" sz="quarter" idx="11"/>
          </p:nvPr>
        </p:nvSpPr>
        <p:spPr>
          <a:xfrm>
            <a:off x="827584" y="1844824"/>
            <a:ext cx="4967287" cy="3888432"/>
          </a:xfrm>
        </p:spPr>
        <p:txBody>
          <a:bodyPr/>
          <a:lstStyle/>
          <a:p>
            <a:r>
              <a:rPr lang="et-EE" dirty="0"/>
              <a:t>Võtta eesti keele </a:t>
            </a:r>
            <a:r>
              <a:rPr lang="et-EE" dirty="0" smtClean="0"/>
              <a:t>väljendusõpetuse </a:t>
            </a:r>
            <a:r>
              <a:rPr lang="et-EE" dirty="0"/>
              <a:t>kursus </a:t>
            </a:r>
            <a:r>
              <a:rPr lang="et-EE" dirty="0" smtClean="0"/>
              <a:t>(3 EAP) </a:t>
            </a:r>
            <a:r>
              <a:rPr lang="et-EE" dirty="0"/>
              <a:t>kõikide pedagoogiliste erialade õppekavadesse, </a:t>
            </a:r>
          </a:p>
          <a:p>
            <a:r>
              <a:rPr lang="et-EE" dirty="0"/>
              <a:t>tagada õpetajate </a:t>
            </a:r>
            <a:r>
              <a:rPr lang="et-EE" dirty="0" smtClean="0"/>
              <a:t>esmakoolituse </a:t>
            </a:r>
            <a:r>
              <a:rPr lang="et-EE" dirty="0"/>
              <a:t>õppekavade läbijate hea </a:t>
            </a:r>
            <a:r>
              <a:rPr lang="et-EE" dirty="0" smtClean="0"/>
              <a:t>erialane </a:t>
            </a:r>
            <a:r>
              <a:rPr lang="et-EE" dirty="0"/>
              <a:t>ja üldine eesti keele väljendusoskus.</a:t>
            </a:r>
          </a:p>
          <a:p>
            <a:endParaRPr lang="et-E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Eestikeelne koolieelne lasteasutus</a:t>
            </a:r>
            <a:endParaRPr lang="en-US" dirty="0"/>
          </a:p>
        </p:txBody>
      </p:sp>
      <p:sp>
        <p:nvSpPr>
          <p:cNvPr id="6" name="Tabeli kohatäide 5"/>
          <p:cNvSpPr>
            <a:spLocks noGrp="1"/>
          </p:cNvSpPr>
          <p:nvPr>
            <p:ph type="tbl" sz="quarter" idx="10"/>
          </p:nvPr>
        </p:nvSpPr>
        <p:spPr/>
      </p:sp>
      <p:graphicFrame>
        <p:nvGraphicFramePr>
          <p:cNvPr id="7" name="Diagramm 6"/>
          <p:cNvGraphicFramePr/>
          <p:nvPr/>
        </p:nvGraphicFramePr>
        <p:xfrm>
          <a:off x="467544" y="1268760"/>
          <a:ext cx="8208912"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7082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sz="4000" b="1" dirty="0" smtClean="0"/>
              <a:t>Euroopa kodanike kirjaoskusõiguse deklaratsioon</a:t>
            </a:r>
            <a:endParaRPr lang="en-US" sz="4000" dirty="0"/>
          </a:p>
        </p:txBody>
      </p:sp>
      <p:sp>
        <p:nvSpPr>
          <p:cNvPr id="9" name="Content Placeholder 8"/>
          <p:cNvSpPr>
            <a:spLocks noGrp="1"/>
          </p:cNvSpPr>
          <p:nvPr>
            <p:ph idx="1"/>
          </p:nvPr>
        </p:nvSpPr>
        <p:spPr>
          <a:xfrm>
            <a:off x="467544" y="1412776"/>
            <a:ext cx="8223250" cy="3984277"/>
          </a:xfrm>
        </p:spPr>
        <p:txBody>
          <a:bodyPr/>
          <a:lstStyle/>
          <a:p>
            <a:pPr lvl="0"/>
            <a:r>
              <a:rPr lang="et-EE" sz="2400" b="1" dirty="0" smtClean="0"/>
              <a:t>Lapsi</a:t>
            </a:r>
            <a:r>
              <a:rPr lang="et-EE" sz="2400" dirty="0" smtClean="0"/>
              <a:t> toetatakse kodus kirjaoskuse omandamisel.</a:t>
            </a:r>
          </a:p>
          <a:p>
            <a:pPr lvl="0"/>
            <a:r>
              <a:rPr lang="et-EE" sz="2400" b="1" dirty="0" smtClean="0"/>
              <a:t>Lapsevanemad</a:t>
            </a:r>
            <a:r>
              <a:rPr lang="et-EE" sz="2400" dirty="0" smtClean="0"/>
              <a:t> saavad toetust, et aidata oma lapsi kirjaoskuse omandamisel.</a:t>
            </a:r>
          </a:p>
          <a:p>
            <a:pPr lvl="0"/>
            <a:r>
              <a:rPr lang="et-EE" sz="2400" b="1" dirty="0" smtClean="0"/>
              <a:t>Taskukohane kvaliteetne eelkool või lasteaed</a:t>
            </a:r>
            <a:r>
              <a:rPr lang="et-EE" sz="2400" dirty="0" smtClean="0"/>
              <a:t> soodustab laste keele- ja kirjaoskuse eelduste arengut.</a:t>
            </a:r>
          </a:p>
          <a:p>
            <a:pPr lvl="0"/>
            <a:r>
              <a:rPr lang="et-EE" sz="2400" b="1" dirty="0" smtClean="0"/>
              <a:t>Kvaliteetset kirjaoskuse õpetamist </a:t>
            </a:r>
            <a:r>
              <a:rPr lang="et-EE" sz="2400" dirty="0" smtClean="0"/>
              <a:t>lastele, noorukitele ja täiskasvanutele peetakse kõikide haridusasutuste põhitegevuseks.</a:t>
            </a:r>
          </a:p>
          <a:p>
            <a:pPr lvl="0"/>
            <a:r>
              <a:rPr lang="et-EE" sz="2400" b="1" dirty="0" smtClean="0"/>
              <a:t>Kõik õpetajad saavad tõhusa õpetajakoolituse ja professionaalse arengu kirjaoskuse õpetamiseks</a:t>
            </a:r>
            <a:r>
              <a:rPr lang="et-EE" sz="2400" dirty="0" smtClean="0"/>
              <a:t>, et olla valmis oma nõudlikku ülesannet täitma.</a:t>
            </a:r>
          </a:p>
          <a:p>
            <a:pPr lvl="0"/>
            <a:r>
              <a:rPr lang="et-EE" sz="2400" dirty="0" smtClean="0"/>
              <a:t>Kõigis vanuserühmades edendatakse</a:t>
            </a:r>
            <a:r>
              <a:rPr lang="et-EE" sz="2400" b="1" dirty="0" smtClean="0"/>
              <a:t> infotehnoloogilist pädevust</a:t>
            </a:r>
            <a:r>
              <a:rPr lang="et-EE" sz="2400" dirty="0" smtClean="0"/>
              <a:t>.</a:t>
            </a:r>
          </a:p>
        </p:txBody>
      </p:sp>
    </p:spTree>
    <p:extLst>
      <p:ext uri="{BB962C8B-B14F-4D97-AF65-F5344CB8AC3E}">
        <p14:creationId xmlns:p14="http://schemas.microsoft.com/office/powerpoint/2010/main" val="406858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smtClean="0"/>
              <a:t>Euroopa kodanike kirjaoskusõiguse deklaratsioon</a:t>
            </a:r>
            <a:endParaRPr lang="et-EE" sz="4000" dirty="0"/>
          </a:p>
        </p:txBody>
      </p:sp>
      <p:sp>
        <p:nvSpPr>
          <p:cNvPr id="3" name="Sisu kohatäide 2"/>
          <p:cNvSpPr>
            <a:spLocks noGrp="1"/>
          </p:cNvSpPr>
          <p:nvPr>
            <p:ph idx="1"/>
          </p:nvPr>
        </p:nvSpPr>
        <p:spPr/>
        <p:txBody>
          <a:bodyPr/>
          <a:lstStyle/>
          <a:p>
            <a:pPr lvl="0"/>
            <a:r>
              <a:rPr lang="et-EE" b="1" dirty="0" smtClean="0"/>
              <a:t>Lugemisnaudingut </a:t>
            </a:r>
            <a:r>
              <a:rPr lang="et-EE" dirty="0" smtClean="0"/>
              <a:t>propageeritakse ja edendatakse aktiivselt.</a:t>
            </a:r>
          </a:p>
          <a:p>
            <a:pPr lvl="0"/>
            <a:r>
              <a:rPr lang="et-EE" b="1" dirty="0" smtClean="0"/>
              <a:t>Raamatukogud </a:t>
            </a:r>
            <a:r>
              <a:rPr lang="et-EE" dirty="0" smtClean="0"/>
              <a:t>on kättesaadavad ja hästi varustatud.</a:t>
            </a:r>
          </a:p>
          <a:p>
            <a:pPr lvl="0"/>
            <a:r>
              <a:rPr lang="et-EE" b="1" dirty="0" smtClean="0"/>
              <a:t>Lugemis- ja kirjutamisraskustega lapsed ja noored</a:t>
            </a:r>
            <a:r>
              <a:rPr lang="et-EE" dirty="0" smtClean="0"/>
              <a:t> saavad vajalikku abi spetsialistidelt.</a:t>
            </a:r>
          </a:p>
          <a:p>
            <a:pPr lvl="0"/>
            <a:r>
              <a:rPr lang="et-EE" b="1" dirty="0" smtClean="0"/>
              <a:t>Täiskasvanuid toetatakse </a:t>
            </a:r>
            <a:r>
              <a:rPr lang="et-EE" dirty="0" smtClean="0"/>
              <a:t>neile vajaliku kirjaoskuse arendamisel, et nad saaksid igakülgselt osaleda ühiskonna elus.</a:t>
            </a:r>
          </a:p>
          <a:p>
            <a:pPr lvl="0"/>
            <a:r>
              <a:rPr lang="et-EE" b="1" dirty="0" smtClean="0"/>
              <a:t>Poliitikud, spetsialistid, lapsevanemad ja kogukonnad</a:t>
            </a:r>
            <a:r>
              <a:rPr lang="et-EE" dirty="0" smtClean="0"/>
              <a:t> teevad koostööd, et tagada võrdne juurdepääs kirjaoskusele, sulgedes lünki sotsiaalsel ja hariduslikul tasandil.</a:t>
            </a:r>
          </a:p>
          <a:p>
            <a:endParaRPr lang="et-E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t-EE" dirty="0" smtClean="0"/>
              <a:t>Küsimusi? Ettepanekuid?</a:t>
            </a:r>
            <a:r>
              <a:rPr lang="et-EE" dirty="0"/>
              <a:t/>
            </a:r>
            <a:br>
              <a:rPr lang="et-EE" dirty="0"/>
            </a:br>
            <a:r>
              <a:rPr lang="et-EE" dirty="0"/>
              <a:t/>
            </a:r>
            <a:br>
              <a:rPr lang="et-EE" dirty="0"/>
            </a:br>
            <a:r>
              <a:rPr lang="et-EE" dirty="0" smtClean="0"/>
              <a:t>helin.puksand@tlu.ee</a:t>
            </a:r>
            <a:endParaRPr lang="en-US" dirty="0"/>
          </a:p>
        </p:txBody>
      </p:sp>
    </p:spTree>
    <p:extLst>
      <p:ext uri="{BB962C8B-B14F-4D97-AF65-F5344CB8AC3E}">
        <p14:creationId xmlns:p14="http://schemas.microsoft.com/office/powerpoint/2010/main" val="254645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Lugemisoskus</a:t>
            </a:r>
            <a:br>
              <a:rPr lang="et-EE" dirty="0" smtClean="0"/>
            </a:br>
            <a:r>
              <a:rPr lang="et-EE" dirty="0" smtClean="0"/>
              <a:t>1. klassi algul</a:t>
            </a:r>
            <a:br>
              <a:rPr lang="et-EE" dirty="0" smtClean="0"/>
            </a:br>
            <a:r>
              <a:rPr lang="et-EE" sz="3600" dirty="0" smtClean="0"/>
              <a:t>(Soodla jt 2015)</a:t>
            </a:r>
            <a:endParaRPr lang="et-EE" sz="3600" dirty="0"/>
          </a:p>
        </p:txBody>
      </p:sp>
      <p:pic>
        <p:nvPicPr>
          <p:cNvPr id="4" name="Picture 2"/>
          <p:cNvPicPr>
            <a:picLocks noGrp="1" noChangeAspect="1" noChangeArrowheads="1"/>
          </p:cNvPicPr>
          <p:nvPr>
            <p:ph type="tbl"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0" y="404664"/>
            <a:ext cx="4572000"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505200"/>
            <a:ext cx="50387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Lugemisoskus 1. klassi lõpus</a:t>
            </a:r>
            <a:endParaRPr lang="et-EE" dirty="0"/>
          </a:p>
        </p:txBody>
      </p:sp>
      <p:pic>
        <p:nvPicPr>
          <p:cNvPr id="4" name="Picture 2"/>
          <p:cNvPicPr>
            <a:picLocks noGrp="1" noChangeAspect="1" noChangeArrowheads="1"/>
          </p:cNvPicPr>
          <p:nvPr>
            <p:ph type="tbl"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68760"/>
            <a:ext cx="5636939" cy="512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stretch>
            <a:fillRect/>
          </a:stretch>
        </p:blipFill>
        <p:spPr>
          <a:xfrm>
            <a:off x="6012160" y="563290"/>
            <a:ext cx="3131840" cy="2577678"/>
          </a:xfrm>
        </p:spPr>
      </p:pic>
      <p:sp>
        <p:nvSpPr>
          <p:cNvPr id="3" name="Title 2"/>
          <p:cNvSpPr>
            <a:spLocks noGrp="1"/>
          </p:cNvSpPr>
          <p:nvPr>
            <p:ph type="title"/>
          </p:nvPr>
        </p:nvSpPr>
        <p:spPr/>
        <p:txBody>
          <a:bodyPr/>
          <a:lstStyle/>
          <a:p>
            <a:r>
              <a:rPr lang="et-EE" dirty="0" smtClean="0"/>
              <a:t>Lugemispesad </a:t>
            </a:r>
            <a:endParaRPr lang="et-EE" dirty="0"/>
          </a:p>
        </p:txBody>
      </p:sp>
      <p:sp>
        <p:nvSpPr>
          <p:cNvPr id="4" name="Text Placeholder 3"/>
          <p:cNvSpPr>
            <a:spLocks noGrp="1"/>
          </p:cNvSpPr>
          <p:nvPr>
            <p:ph type="body" sz="quarter" idx="11"/>
          </p:nvPr>
        </p:nvSpPr>
        <p:spPr/>
        <p:txBody>
          <a:bodyPr/>
          <a:lstStyle/>
          <a:p>
            <a:r>
              <a:rPr lang="et-EE" dirty="0" smtClean="0"/>
              <a:t>Alates 2004. aastast</a:t>
            </a:r>
          </a:p>
          <a:p>
            <a:r>
              <a:rPr lang="et-EE" dirty="0" smtClean="0"/>
              <a:t>Eesmärk </a:t>
            </a:r>
            <a:r>
              <a:rPr lang="et-EE" dirty="0"/>
              <a:t>anda õpetajale võimalus saada uusi teadmisi ja oskusi sellest, kuidas kohandada lugemiskeskkonda lasteaias ja algkoolis </a:t>
            </a:r>
            <a:r>
              <a:rPr lang="et-EE" dirty="0" smtClean="0"/>
              <a:t>ning </a:t>
            </a:r>
            <a:r>
              <a:rPr lang="et-EE" dirty="0"/>
              <a:t>muuta raamatud, lugemistegevused lastele </a:t>
            </a:r>
            <a:r>
              <a:rPr lang="et-EE" dirty="0" smtClean="0"/>
              <a:t>huvitavaks.</a:t>
            </a:r>
            <a:endParaRPr lang="et-EE" dirty="0"/>
          </a:p>
        </p:txBody>
      </p:sp>
    </p:spTree>
    <p:extLst>
      <p:ext uri="{BB962C8B-B14F-4D97-AF65-F5344CB8AC3E}">
        <p14:creationId xmlns:p14="http://schemas.microsoft.com/office/powerpoint/2010/main" val="328815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descr="lugemismängud.jpg"/>
          <p:cNvPicPr>
            <a:picLocks noGrp="1" noChangeAspect="1"/>
          </p:cNvPicPr>
          <p:nvPr>
            <p:ph type="pic" sz="quarter" idx="10"/>
          </p:nvPr>
        </p:nvPicPr>
        <p:blipFill>
          <a:blip r:embed="rId3" cstate="print"/>
          <a:srcRect l="14139" r="14139"/>
          <a:stretch>
            <a:fillRect/>
          </a:stretch>
        </p:blipFill>
        <p:spPr>
          <a:xfrm>
            <a:off x="5724128" y="188640"/>
            <a:ext cx="3419872" cy="3240360"/>
          </a:xfrm>
        </p:spPr>
      </p:pic>
      <p:sp>
        <p:nvSpPr>
          <p:cNvPr id="3" name="Pealkiri 2"/>
          <p:cNvSpPr>
            <a:spLocks noGrp="1"/>
          </p:cNvSpPr>
          <p:nvPr>
            <p:ph type="title"/>
          </p:nvPr>
        </p:nvSpPr>
        <p:spPr/>
        <p:txBody>
          <a:bodyPr/>
          <a:lstStyle/>
          <a:p>
            <a:r>
              <a:rPr lang="et-EE" dirty="0" smtClean="0"/>
              <a:t>Lugemismängud </a:t>
            </a:r>
            <a:endParaRPr lang="et-EE" dirty="0"/>
          </a:p>
        </p:txBody>
      </p:sp>
      <p:sp>
        <p:nvSpPr>
          <p:cNvPr id="4" name="Teksti kohatäide 3"/>
          <p:cNvSpPr>
            <a:spLocks noGrp="1"/>
          </p:cNvSpPr>
          <p:nvPr>
            <p:ph type="body" sz="quarter" idx="11"/>
          </p:nvPr>
        </p:nvSpPr>
        <p:spPr/>
        <p:txBody>
          <a:bodyPr/>
          <a:lstStyle/>
          <a:p>
            <a:r>
              <a:rPr lang="et-EE" dirty="0" smtClean="0"/>
              <a:t>Konkurss</a:t>
            </a:r>
          </a:p>
          <a:p>
            <a:r>
              <a:rPr lang="et-EE" dirty="0" smtClean="0"/>
              <a:t>Parimatest mängudest kogumikud</a:t>
            </a:r>
          </a:p>
          <a:p>
            <a:r>
              <a:rPr lang="et-EE" dirty="0" smtClean="0"/>
              <a:t>5 kogumikku</a:t>
            </a:r>
          </a:p>
          <a:p>
            <a:endParaRPr lang="et-E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Üldhariduskooli õpilased</a:t>
            </a:r>
            <a:endParaRPr lang="et-EE" dirty="0"/>
          </a:p>
        </p:txBody>
      </p:sp>
      <p:graphicFrame>
        <p:nvGraphicFramePr>
          <p:cNvPr id="4" name="Tabeli kohatäide 3"/>
          <p:cNvGraphicFramePr>
            <a:graphicFrameLocks noGrp="1"/>
          </p:cNvGraphicFramePr>
          <p:nvPr>
            <p:ph type="tbl" sz="quarter" idx="10"/>
          </p:nvPr>
        </p:nvGraphicFramePr>
        <p:xfrm>
          <a:off x="468313" y="1773238"/>
          <a:ext cx="8207375" cy="36718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Lugemisoskus põhikooli lõpus (PISA)</a:t>
            </a:r>
            <a:endParaRPr lang="et-EE" dirty="0"/>
          </a:p>
        </p:txBody>
      </p:sp>
      <p:sp>
        <p:nvSpPr>
          <p:cNvPr id="3" name="Tabeli kohatäide 2"/>
          <p:cNvSpPr>
            <a:spLocks noGrp="1"/>
          </p:cNvSpPr>
          <p:nvPr>
            <p:ph type="tbl" sz="quarter" idx="10"/>
          </p:nvPr>
        </p:nvSpPr>
        <p:spPr/>
      </p:sp>
      <p:graphicFrame>
        <p:nvGraphicFramePr>
          <p:cNvPr id="4" name="Diagramm 3"/>
          <p:cNvGraphicFramePr/>
          <p:nvPr/>
        </p:nvGraphicFramePr>
        <p:xfrm>
          <a:off x="467544" y="1844824"/>
          <a:ext cx="8136904" cy="36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Poiste ja tüdrukute lugemisoskus (PISA 2012)</a:t>
            </a:r>
            <a:endParaRPr lang="et-EE" dirty="0"/>
          </a:p>
        </p:txBody>
      </p:sp>
      <p:graphicFrame>
        <p:nvGraphicFramePr>
          <p:cNvPr id="4" name="Tabeli kohatäide 3"/>
          <p:cNvGraphicFramePr>
            <a:graphicFrameLocks noGrp="1"/>
          </p:cNvGraphicFramePr>
          <p:nvPr>
            <p:ph type="tbl" sz="quarter" idx="10"/>
          </p:nvPr>
        </p:nvGraphicFramePr>
        <p:xfrm>
          <a:off x="468313" y="1773238"/>
          <a:ext cx="8207375" cy="3671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4436</TotalTime>
  <Words>887</Words>
  <Application>Microsoft Office PowerPoint</Application>
  <PresentationFormat>Ekraaniseanss (4:3)</PresentationFormat>
  <Paragraphs>137</Paragraphs>
  <Slides>22</Slides>
  <Notes>11</Notes>
  <HiddenSlides>0</HiddenSlides>
  <MMClips>0</MMClips>
  <ScaleCrop>false</ScaleCrop>
  <HeadingPairs>
    <vt:vector size="4" baseType="variant">
      <vt:variant>
        <vt:lpstr>Kujundus</vt:lpstr>
      </vt:variant>
      <vt:variant>
        <vt:i4>1</vt:i4>
      </vt:variant>
      <vt:variant>
        <vt:lpstr>Slaidipealkirjad</vt:lpstr>
      </vt:variant>
      <vt:variant>
        <vt:i4>22</vt:i4>
      </vt:variant>
    </vt:vector>
  </HeadingPairs>
  <TitlesOfParts>
    <vt:vector size="23" baseType="lpstr">
      <vt:lpstr>Office Theme</vt:lpstr>
      <vt:lpstr>Emakeeleõpetusest uut arengukava silmas pidades</vt:lpstr>
      <vt:lpstr>Eestikeelne koolieelne lasteasutus</vt:lpstr>
      <vt:lpstr>Lugemisoskus 1. klassi algul (Soodla jt 2015)</vt:lpstr>
      <vt:lpstr>Lugemisoskus 1. klassi lõpus</vt:lpstr>
      <vt:lpstr>Lugemispesad </vt:lpstr>
      <vt:lpstr>Lugemismängud </vt:lpstr>
      <vt:lpstr>Üldhariduskooli õpilased</vt:lpstr>
      <vt:lpstr>Lugemisoskus põhikooli lõpus (PISA)</vt:lpstr>
      <vt:lpstr>Poiste ja tüdrukute lugemisoskus (PISA 2012)</vt:lpstr>
      <vt:lpstr>Lugemisoskus täiskasvanueas (PIAAC)</vt:lpstr>
      <vt:lpstr>Kõrgkoolide üliõpilaste eesti keele oskus (Ehala, Kerge, Lepajõe, Sõrmus 2015) </vt:lpstr>
      <vt:lpstr>Kõrgkoolide üliõpilaste eesti keele oskus (Ehala, Kerge, Lepajõe, Sõrmus 2015) </vt:lpstr>
      <vt:lpstr>Eesti keele riigieksam</vt:lpstr>
      <vt:lpstr>Eksamiarendus</vt:lpstr>
      <vt:lpstr>Kvaliteetne õppevara </vt:lpstr>
      <vt:lpstr>PowerPointi esitlus</vt:lpstr>
      <vt:lpstr>Emakeele-olümpiaad</vt:lpstr>
      <vt:lpstr>Eesti keele ja kirjanduse õpetajad</vt:lpstr>
      <vt:lpstr>Õpetajate ettevalmistus</vt:lpstr>
      <vt:lpstr>Euroopa kodanike kirjaoskusõiguse deklaratsioon</vt:lpstr>
      <vt:lpstr>Euroopa kodanike kirjaoskusõiguse deklaratsioon</vt:lpstr>
      <vt:lpstr>PowerPointi esitlus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Margit Langemets</cp:lastModifiedBy>
  <cp:revision>204</cp:revision>
  <cp:lastPrinted>2014-11-06T11:21:17Z</cp:lastPrinted>
  <dcterms:created xsi:type="dcterms:W3CDTF">2013-01-09T16:04:06Z</dcterms:created>
  <dcterms:modified xsi:type="dcterms:W3CDTF">2016-10-13T18:34:10Z</dcterms:modified>
</cp:coreProperties>
</file>